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png"/>
  <Override PartName="/ppt/notesSlides/notesSlide2.xml" ContentType="application/vnd.openxmlformats-officedocument.presentationml.notesSlide+xml"/>
  <Override PartName="/ppt/media/image27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438" r:id="rId3"/>
    <p:sldId id="510" r:id="rId4"/>
    <p:sldId id="561" r:id="rId5"/>
    <p:sldId id="606" r:id="rId6"/>
    <p:sldId id="451" r:id="rId7"/>
    <p:sldId id="559" r:id="rId8"/>
    <p:sldId id="560" r:id="rId9"/>
    <p:sldId id="562" r:id="rId10"/>
    <p:sldId id="563" r:id="rId11"/>
    <p:sldId id="565" r:id="rId12"/>
    <p:sldId id="567" r:id="rId13"/>
    <p:sldId id="569" r:id="rId14"/>
    <p:sldId id="570" r:id="rId15"/>
    <p:sldId id="572" r:id="rId16"/>
    <p:sldId id="571" r:id="rId17"/>
    <p:sldId id="573" r:id="rId18"/>
    <p:sldId id="574" r:id="rId19"/>
    <p:sldId id="575" r:id="rId20"/>
    <p:sldId id="577" r:id="rId21"/>
    <p:sldId id="576" r:id="rId22"/>
    <p:sldId id="578" r:id="rId23"/>
    <p:sldId id="581" r:id="rId24"/>
    <p:sldId id="580" r:id="rId25"/>
    <p:sldId id="582" r:id="rId26"/>
    <p:sldId id="583" r:id="rId27"/>
    <p:sldId id="618" r:id="rId28"/>
    <p:sldId id="584" r:id="rId29"/>
    <p:sldId id="585" r:id="rId30"/>
    <p:sldId id="619" r:id="rId31"/>
    <p:sldId id="617" r:id="rId32"/>
    <p:sldId id="586" r:id="rId33"/>
    <p:sldId id="607" r:id="rId34"/>
    <p:sldId id="587" r:id="rId35"/>
    <p:sldId id="588" r:id="rId36"/>
    <p:sldId id="589" r:id="rId37"/>
    <p:sldId id="620" r:id="rId38"/>
    <p:sldId id="608" r:id="rId39"/>
    <p:sldId id="609" r:id="rId40"/>
    <p:sldId id="610" r:id="rId41"/>
    <p:sldId id="611" r:id="rId42"/>
    <p:sldId id="612" r:id="rId43"/>
    <p:sldId id="613" r:id="rId44"/>
    <p:sldId id="614" r:id="rId45"/>
    <p:sldId id="598" r:id="rId46"/>
    <p:sldId id="601" r:id="rId47"/>
    <p:sldId id="603" r:id="rId48"/>
    <p:sldId id="604" r:id="rId49"/>
    <p:sldId id="616" r:id="rId50"/>
    <p:sldId id="605" r:id="rId51"/>
    <p:sldId id="600" r:id="rId52"/>
    <p:sldId id="43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F4F"/>
    <a:srgbClr val="005AA0"/>
    <a:srgbClr val="E8ECEF"/>
    <a:srgbClr val="B5121B"/>
    <a:srgbClr val="666666"/>
    <a:srgbClr val="D52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2" autoAdjust="0"/>
    <p:restoredTop sz="93656" autoAdjust="0"/>
  </p:normalViewPr>
  <p:slideViewPr>
    <p:cSldViewPr>
      <p:cViewPr varScale="1">
        <p:scale>
          <a:sx n="109" d="100"/>
          <a:sy n="109" d="100"/>
        </p:scale>
        <p:origin x="1824" y="96"/>
      </p:cViewPr>
      <p:guideLst>
        <p:guide orient="horz" pos="2160"/>
        <p:guide pos="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CDB6F-9360-4AC5-A1A4-B746F8B27D7E}" type="datetimeFigureOut">
              <a:rPr lang="en-GB" smtClean="0"/>
              <a:pPr/>
              <a:t>19/03/2024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6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4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0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49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斯特拉森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5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9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492" y="2276875"/>
            <a:ext cx="10945216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883" y="3717032"/>
            <a:ext cx="10945216" cy="1584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rgbClr val="323F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009112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09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6589" y="6485092"/>
            <a:ext cx="660681" cy="365125"/>
          </a:xfrm>
          <a:prstGeom prst="rect">
            <a:avLst/>
          </a:prstGeo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="" xmlns:a16="http://schemas.microsoft.com/office/drawing/2014/main" id="{01C62417-F7EB-7A46-8803-C58DF8FDD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009112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="" xmlns:a16="http://schemas.microsoft.com/office/drawing/2014/main" id="{01C62417-F7EB-7A46-8803-C58DF8FDD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D7037CF-992E-4B35-B191-0E74645FEE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F31DFA2-D7BE-48EE-BE43-467C679DF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99CE5C-827A-D743-9CD1-C72512D38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页脚占位符 2">
            <a:extLst>
              <a:ext uri="{FF2B5EF4-FFF2-40B4-BE49-F238E27FC236}">
                <a16:creationId xmlns="" xmlns:a16="http://schemas.microsoft.com/office/drawing/2014/main" id="{84EDCC78-042B-4145-83C1-5B919B6321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093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4956367F-6C99-5741-8698-56FC3E9DF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6589" y="6485092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27381" y="404664"/>
            <a:ext cx="10177131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5" name="Freeform 8"/>
          <p:cNvSpPr>
            <a:spLocks/>
          </p:cNvSpPr>
          <p:nvPr userDrawn="1"/>
        </p:nvSpPr>
        <p:spPr bwMode="auto">
          <a:xfrm>
            <a:off x="5067300" y="5008569"/>
            <a:ext cx="86784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5067302" y="4302132"/>
            <a:ext cx="2010833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7" name="Freeform 10"/>
          <p:cNvSpPr>
            <a:spLocks/>
          </p:cNvSpPr>
          <p:nvPr userDrawn="1"/>
        </p:nvSpPr>
        <p:spPr bwMode="auto">
          <a:xfrm>
            <a:off x="5044017" y="2060579"/>
            <a:ext cx="2142067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8" name="Freeform 11"/>
          <p:cNvSpPr>
            <a:spLocks/>
          </p:cNvSpPr>
          <p:nvPr userDrawn="1"/>
        </p:nvSpPr>
        <p:spPr bwMode="auto">
          <a:xfrm>
            <a:off x="4301069" y="1917707"/>
            <a:ext cx="742951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9" name="Freeform 12"/>
          <p:cNvSpPr>
            <a:spLocks/>
          </p:cNvSpPr>
          <p:nvPr userDrawn="1"/>
        </p:nvSpPr>
        <p:spPr bwMode="auto">
          <a:xfrm>
            <a:off x="4248153" y="2051057"/>
            <a:ext cx="131233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0" name="Freeform 13"/>
          <p:cNvSpPr>
            <a:spLocks/>
          </p:cNvSpPr>
          <p:nvPr userDrawn="1"/>
        </p:nvSpPr>
        <p:spPr bwMode="auto">
          <a:xfrm>
            <a:off x="4364568" y="2165354"/>
            <a:ext cx="1540933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1" name="Freeform 14"/>
          <p:cNvSpPr>
            <a:spLocks/>
          </p:cNvSpPr>
          <p:nvPr userDrawn="1"/>
        </p:nvSpPr>
        <p:spPr bwMode="auto">
          <a:xfrm>
            <a:off x="3807886" y="3648079"/>
            <a:ext cx="2101849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2" name="Freeform 15"/>
          <p:cNvSpPr>
            <a:spLocks/>
          </p:cNvSpPr>
          <p:nvPr userDrawn="1"/>
        </p:nvSpPr>
        <p:spPr bwMode="auto">
          <a:xfrm>
            <a:off x="3780368" y="2151069"/>
            <a:ext cx="550333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3" name="Freeform 16"/>
          <p:cNvSpPr>
            <a:spLocks/>
          </p:cNvSpPr>
          <p:nvPr userDrawn="1"/>
        </p:nvSpPr>
        <p:spPr bwMode="auto">
          <a:xfrm>
            <a:off x="3213100" y="1897066"/>
            <a:ext cx="1016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4" name="Freeform 17"/>
          <p:cNvSpPr>
            <a:spLocks/>
          </p:cNvSpPr>
          <p:nvPr userDrawn="1"/>
        </p:nvSpPr>
        <p:spPr bwMode="auto">
          <a:xfrm>
            <a:off x="797986" y="1936757"/>
            <a:ext cx="2415116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5" name="Freeform 18"/>
          <p:cNvSpPr>
            <a:spLocks/>
          </p:cNvSpPr>
          <p:nvPr userDrawn="1"/>
        </p:nvSpPr>
        <p:spPr bwMode="auto">
          <a:xfrm>
            <a:off x="4756151" y="2211391"/>
            <a:ext cx="215900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6" name="Line 19"/>
          <p:cNvSpPr>
            <a:spLocks noChangeShapeType="1"/>
          </p:cNvSpPr>
          <p:nvPr userDrawn="1"/>
        </p:nvSpPr>
        <p:spPr bwMode="auto">
          <a:xfrm>
            <a:off x="1" y="5195891"/>
            <a:ext cx="806451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7" name="Line 20"/>
          <p:cNvSpPr>
            <a:spLocks noChangeShapeType="1"/>
          </p:cNvSpPr>
          <p:nvPr userDrawn="1"/>
        </p:nvSpPr>
        <p:spPr bwMode="auto">
          <a:xfrm>
            <a:off x="5139360" y="5946782"/>
            <a:ext cx="7067549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8" name="Oval 21"/>
          <p:cNvSpPr>
            <a:spLocks noChangeArrowheads="1"/>
          </p:cNvSpPr>
          <p:nvPr userDrawn="1"/>
        </p:nvSpPr>
        <p:spPr bwMode="auto">
          <a:xfrm>
            <a:off x="4286237" y="1714488"/>
            <a:ext cx="177800" cy="133350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9" name="Oval 22"/>
          <p:cNvSpPr>
            <a:spLocks noChangeArrowheads="1"/>
          </p:cNvSpPr>
          <p:nvPr userDrawn="1"/>
        </p:nvSpPr>
        <p:spPr bwMode="auto">
          <a:xfrm>
            <a:off x="4000487" y="1500174"/>
            <a:ext cx="190501" cy="160336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0" name="Oval 23"/>
          <p:cNvSpPr>
            <a:spLocks noChangeArrowheads="1"/>
          </p:cNvSpPr>
          <p:nvPr userDrawn="1"/>
        </p:nvSpPr>
        <p:spPr bwMode="auto">
          <a:xfrm>
            <a:off x="3524234" y="1357301"/>
            <a:ext cx="381001" cy="166685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 userDrawn="1"/>
        </p:nvSpPr>
        <p:spPr bwMode="auto">
          <a:xfrm>
            <a:off x="5143493" y="5143512"/>
            <a:ext cx="676275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GB" altLang="zh-CN" sz="3200" dirty="0">
                <a:ea typeface="宋体" pitchFamily="2" charset="-122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00"/>
                            </p:stCondLst>
                            <p:childTnLst>
                              <p:par>
                                <p:cTn id="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A2EEB01-6495-45BE-B8A2-58500451C0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3" y="3573016"/>
            <a:ext cx="11137237" cy="287464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751BE1BD-DFA1-42D0-8FE9-EC77CDF492DE}"/>
              </a:ext>
            </a:extLst>
          </p:cNvPr>
          <p:cNvGrpSpPr/>
          <p:nvPr userDrawn="1"/>
        </p:nvGrpSpPr>
        <p:grpSpPr>
          <a:xfrm>
            <a:off x="2567608" y="764704"/>
            <a:ext cx="3212192" cy="737580"/>
            <a:chOff x="8185819" y="90570"/>
            <a:chExt cx="2711479" cy="640047"/>
          </a:xfrm>
        </p:grpSpPr>
        <p:pic>
          <p:nvPicPr>
            <p:cNvPr id="21" name="图片 6">
              <a:extLst>
                <a:ext uri="{FF2B5EF4-FFF2-40B4-BE49-F238E27FC236}">
                  <a16:creationId xmlns="" xmlns:a16="http://schemas.microsoft.com/office/drawing/2014/main" id="{55BF893F-585A-4C5D-9F9D-F57324659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819" y="121394"/>
              <a:ext cx="609222" cy="609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7">
              <a:extLst>
                <a:ext uri="{FF2B5EF4-FFF2-40B4-BE49-F238E27FC236}">
                  <a16:creationId xmlns="" xmlns:a16="http://schemas.microsoft.com/office/drawing/2014/main" id="{3AB0EFE0-BDCC-4BA9-B53F-BD817BE80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1" t="64297" r="9830" b="7486"/>
            <a:stretch>
              <a:fillRect/>
            </a:stretch>
          </p:blipFill>
          <p:spPr bwMode="auto">
            <a:xfrm>
              <a:off x="8845653" y="90570"/>
              <a:ext cx="2051645" cy="606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424B2763-31C6-4A32-B230-75D6D536F486}"/>
              </a:ext>
            </a:extLst>
          </p:cNvPr>
          <p:cNvSpPr/>
          <p:nvPr userDrawn="1"/>
        </p:nvSpPr>
        <p:spPr>
          <a:xfrm rot="5400000" flipV="1">
            <a:off x="5500140" y="1142254"/>
            <a:ext cx="865353" cy="1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0BBC789-CC79-5C45-82C6-6907AD7197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718577"/>
            <a:ext cx="4218718" cy="7737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24B2763-31C6-4A32-B230-75D6D536F486}"/>
              </a:ext>
            </a:extLst>
          </p:cNvPr>
          <p:cNvSpPr/>
          <p:nvPr userDrawn="1"/>
        </p:nvSpPr>
        <p:spPr>
          <a:xfrm flipV="1">
            <a:off x="623392" y="959128"/>
            <a:ext cx="11137237" cy="2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页脚占位符 10">
            <a:extLst>
              <a:ext uri="{FF2B5EF4-FFF2-40B4-BE49-F238E27FC236}">
                <a16:creationId xmlns="" xmlns:a16="http://schemas.microsoft.com/office/drawing/2014/main" id="{D1F1B02B-8175-483B-8A1C-EADEB142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="" xmlns:a16="http://schemas.microsoft.com/office/drawing/2014/main" id="{EDC8466F-A23F-48E2-9377-40E7CCCA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6485092"/>
            <a:ext cx="660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A14C88A-3BA9-47C6-9EE8-6405E83BAE3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49" y="21599"/>
            <a:ext cx="1037960" cy="95912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42507B9E-9BBC-6240-BB58-3D758361C10C}"/>
              </a:ext>
            </a:extLst>
          </p:cNvPr>
          <p:cNvGrpSpPr/>
          <p:nvPr userDrawn="1"/>
        </p:nvGrpSpPr>
        <p:grpSpPr>
          <a:xfrm rot="10800000">
            <a:off x="179512" y="620688"/>
            <a:ext cx="433078" cy="101282"/>
            <a:chOff x="78938" y="1038860"/>
            <a:chExt cx="433078" cy="101282"/>
          </a:xfrm>
        </p:grpSpPr>
        <p:sp>
          <p:nvSpPr>
            <p:cNvPr id="8" name="平行四边形 7">
              <a:extLst>
                <a:ext uri="{FF2B5EF4-FFF2-40B4-BE49-F238E27FC236}">
                  <a16:creationId xmlns="" xmlns:a16="http://schemas.microsoft.com/office/drawing/2014/main" id="{FA8085B9-2555-3746-83C0-43E1F6C3CF9B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rgbClr val="005A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="" xmlns:a16="http://schemas.microsoft.com/office/drawing/2014/main" id="{C942DDA0-03E6-DC4B-B155-2D714A1D9E70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rgbClr val="005AA0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="" xmlns:a16="http://schemas.microsoft.com/office/drawing/2014/main" id="{D9F607DC-4AB3-B641-AD4F-A9E67545501A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rgbClr val="005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CD2F2BC8-23AA-7D47-9CB0-945D4E26DC6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20"/>
            <a:ext cx="2915816" cy="5347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0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7.gi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492" y="2202430"/>
            <a:ext cx="10945216" cy="1082554"/>
          </a:xfrm>
        </p:spPr>
        <p:txBody>
          <a:bodyPr/>
          <a:lstStyle/>
          <a:p>
            <a:pPr algn="ctr"/>
            <a:r>
              <a:rPr lang="zh-CN" altLang="en-US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计算机 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.</a:t>
            </a:r>
            <a:r>
              <a:rPr lang="zh-CN" altLang="en-US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算法设计与分析</a:t>
            </a:r>
            <a:r>
              <a:rPr lang="zh-CN" altLang="en-US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基础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en-US" altLang="zh-CN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Computer Algorithms Design &amp;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Analysis</a:t>
            </a:r>
            <a:b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zh-CN" altLang="en-US" sz="32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第三章 分治法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endParaRPr lang="zh-CN" altLang="en-US" sz="54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华北电力大学计算机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系</a:t>
            </a:r>
            <a:endParaRPr lang="zh-CN" altLang="en-US" sz="24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0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二、二分</a:t>
            </a:r>
            <a:r>
              <a:rPr lang="zh-CN" altLang="en-US" dirty="0" smtClean="0"/>
              <a:t>搜索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时间复杂度分析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基本操作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递归式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最坏情况下：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2" indent="0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T(n)=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logn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2" indent="0"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=O(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logn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1" indent="-342900">
              <a:buFont typeface="Wingdings" pitchFamily="2" charset="2"/>
              <a:buChar char="n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8197"/>
          <p:cNvSpPr txBox="1">
            <a:spLocks noChangeArrowheads="1"/>
          </p:cNvSpPr>
          <p:nvPr/>
        </p:nvSpPr>
        <p:spPr bwMode="auto">
          <a:xfrm>
            <a:off x="1631504" y="2780929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9" name="左大括号 8198"/>
          <p:cNvSpPr>
            <a:spLocks/>
          </p:cNvSpPr>
          <p:nvPr/>
        </p:nvSpPr>
        <p:spPr bwMode="auto">
          <a:xfrm>
            <a:off x="2460197" y="2564904"/>
            <a:ext cx="112589" cy="864543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0" name="文本框 8200"/>
          <p:cNvSpPr txBox="1">
            <a:spLocks noChangeArrowheads="1"/>
          </p:cNvSpPr>
          <p:nvPr/>
        </p:nvSpPr>
        <p:spPr bwMode="auto">
          <a:xfrm>
            <a:off x="2574600" y="3023283"/>
            <a:ext cx="2662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T(n/2)+ O(1)   n&gt;1</a:t>
            </a:r>
            <a:endParaRPr lang="en-US" altLang="zh-CN" sz="2400" b="1" dirty="0"/>
          </a:p>
        </p:txBody>
      </p:sp>
      <p:sp>
        <p:nvSpPr>
          <p:cNvPr id="11" name="文本框 8199"/>
          <p:cNvSpPr txBox="1">
            <a:spLocks noChangeArrowheads="1"/>
          </p:cNvSpPr>
          <p:nvPr/>
        </p:nvSpPr>
        <p:spPr bwMode="auto">
          <a:xfrm>
            <a:off x="2609480" y="2420888"/>
            <a:ext cx="25138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n=1</a:t>
            </a:r>
            <a:endParaRPr lang="en-US" altLang="zh-CN" sz="2400" b="1" dirty="0"/>
          </a:p>
        </p:txBody>
      </p:sp>
      <p:grpSp>
        <p:nvGrpSpPr>
          <p:cNvPr id="68" name="组合 67"/>
          <p:cNvGrpSpPr/>
          <p:nvPr/>
        </p:nvGrpSpPr>
        <p:grpSpPr>
          <a:xfrm>
            <a:off x="3253211" y="3717032"/>
            <a:ext cx="1902883" cy="2304256"/>
            <a:chOff x="3339212" y="3212976"/>
            <a:chExt cx="2554637" cy="2826118"/>
          </a:xfrm>
        </p:grpSpPr>
        <p:sp>
          <p:nvSpPr>
            <p:cNvPr id="14" name="矩形 13"/>
            <p:cNvSpPr/>
            <p:nvPr/>
          </p:nvSpPr>
          <p:spPr>
            <a:xfrm>
              <a:off x="5120479" y="3212976"/>
              <a:ext cx="773370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O(1)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14" idx="2"/>
              <a:endCxn id="19" idx="0"/>
            </p:cNvCxnSpPr>
            <p:nvPr/>
          </p:nvCxnSpPr>
          <p:spPr>
            <a:xfrm>
              <a:off x="5507165" y="3573016"/>
              <a:ext cx="0" cy="2387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5120479" y="3811766"/>
              <a:ext cx="773370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O(1)</a:t>
              </a:r>
              <a:endParaRPr lang="zh-CN" altLang="en-US" dirty="0"/>
            </a:p>
          </p:txBody>
        </p:sp>
        <p:cxnSp>
          <p:nvCxnSpPr>
            <p:cNvPr id="29" name="直接箭头连接符 28"/>
            <p:cNvCxnSpPr>
              <a:stCxn id="37" idx="2"/>
              <a:endCxn id="38" idx="0"/>
            </p:cNvCxnSpPr>
            <p:nvPr/>
          </p:nvCxnSpPr>
          <p:spPr>
            <a:xfrm flipH="1">
              <a:off x="5497029" y="4760681"/>
              <a:ext cx="4527" cy="366130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5120479" y="4400642"/>
              <a:ext cx="76215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O(1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5120479" y="5126812"/>
              <a:ext cx="753099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O(1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5120479" y="5679054"/>
              <a:ext cx="745419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O(1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56" name="左大括号 8198"/>
            <p:cNvSpPr>
              <a:spLocks/>
            </p:cNvSpPr>
            <p:nvPr/>
          </p:nvSpPr>
          <p:spPr bwMode="auto">
            <a:xfrm>
              <a:off x="4783397" y="3312121"/>
              <a:ext cx="129323" cy="2566856"/>
            </a:xfrm>
            <a:prstGeom prst="leftBrace">
              <a:avLst>
                <a:gd name="adj1" fmla="val 1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400"/>
            </a:p>
          </p:txBody>
        </p:sp>
        <p:sp>
          <p:nvSpPr>
            <p:cNvPr id="57" name="矩形 56"/>
            <p:cNvSpPr/>
            <p:nvPr/>
          </p:nvSpPr>
          <p:spPr>
            <a:xfrm>
              <a:off x="3339212" y="4342098"/>
              <a:ext cx="1388098" cy="78471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深度</a:t>
              </a:r>
              <a:r>
                <a:rPr lang="en-US" altLang="zh-CN" sz="2400" b="1" dirty="0" smtClean="0"/>
                <a:t>k=</a:t>
              </a:r>
              <a:r>
                <a:rPr lang="en-US" altLang="zh-CN" sz="2400" b="1" dirty="0" err="1" smtClean="0"/>
                <a:t>logn</a:t>
              </a:r>
              <a:endParaRPr lang="zh-CN" altLang="en-US" sz="2400" b="1" dirty="0"/>
            </a:p>
          </p:txBody>
        </p:sp>
        <p:cxnSp>
          <p:nvCxnSpPr>
            <p:cNvPr id="65" name="直接箭头连接符 64"/>
            <p:cNvCxnSpPr/>
            <p:nvPr/>
          </p:nvCxnSpPr>
          <p:spPr>
            <a:xfrm>
              <a:off x="5569813" y="4161892"/>
              <a:ext cx="0" cy="2387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endCxn id="45" idx="0"/>
            </p:cNvCxnSpPr>
            <p:nvPr/>
          </p:nvCxnSpPr>
          <p:spPr>
            <a:xfrm flipH="1">
              <a:off x="5493189" y="5472017"/>
              <a:ext cx="48674" cy="2070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85" y="1196752"/>
            <a:ext cx="667261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zh-CN" altLang="en-US" dirty="0" smtClean="0"/>
              <a:t>归并排序算法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342900" lvl="1" indent="-342900">
              <a:buFont typeface="Wingdings" pitchFamily="2" charset="2"/>
              <a:buChar char="n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196752"/>
            <a:ext cx="9433048" cy="51881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86" y="1196752"/>
            <a:ext cx="9563826" cy="4943217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39748"/>
              </p:ext>
            </p:extLst>
          </p:nvPr>
        </p:nvGraphicFramePr>
        <p:xfrm>
          <a:off x="2135560" y="2612879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85204"/>
              </p:ext>
            </p:extLst>
          </p:nvPr>
        </p:nvGraphicFramePr>
        <p:xfrm>
          <a:off x="3935760" y="2612879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783281"/>
              </p:ext>
            </p:extLst>
          </p:nvPr>
        </p:nvGraphicFramePr>
        <p:xfrm>
          <a:off x="5807968" y="2612879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45015"/>
              </p:ext>
            </p:extLst>
          </p:nvPr>
        </p:nvGraphicFramePr>
        <p:xfrm>
          <a:off x="7752184" y="2612879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648036"/>
              </p:ext>
            </p:extLst>
          </p:nvPr>
        </p:nvGraphicFramePr>
        <p:xfrm>
          <a:off x="3549816" y="4470700"/>
          <a:ext cx="6696744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6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zh-CN" altLang="en-US" dirty="0" smtClean="0"/>
              <a:t>归并排序算法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5256584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杠铃增重问题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选择排序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Font typeface="Wingdings" pitchFamily="2" charset="2"/>
              <a:buChar char="n"/>
            </a:pP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从待排序元素中迭代选出最小值进行排序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Font typeface="Wingdings" pitchFamily="2" charset="2"/>
              <a:buChar char="n"/>
            </a:pP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比较次数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Clr>
                <a:srgbClr val="1F497D"/>
              </a:buClr>
              <a:buFont typeface="Wingdings" pitchFamily="2" charset="2"/>
              <a:buChar char="n"/>
            </a:pPr>
            <a:r>
              <a:rPr lang="zh-CN" altLang="en-US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插入排序</a:t>
            </a:r>
            <a:endParaRPr lang="en-US" altLang="zh-CN" sz="22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Clr>
                <a:srgbClr val="1F497D"/>
              </a:buClr>
              <a:buFont typeface="Wingdings" pitchFamily="2" charset="2"/>
              <a:buChar char="n"/>
            </a:pPr>
            <a:r>
              <a:rPr lang="zh-CN" altLang="en-US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依次将每个元素插入到已排序的序列中</a:t>
            </a:r>
            <a:endParaRPr lang="en-US" altLang="zh-CN" sz="22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Clr>
                <a:srgbClr val="1F497D"/>
              </a:buClr>
              <a:buFont typeface="Wingdings" pitchFamily="2" charset="2"/>
              <a:buChar char="n"/>
            </a:pPr>
            <a:r>
              <a:rPr lang="zh-CN" altLang="en-US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比较次数：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zh-CN" altLang="en-US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495600" y="2899801"/>
          <a:ext cx="6696744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3204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右箭头 5"/>
          <p:cNvSpPr/>
          <p:nvPr/>
        </p:nvSpPr>
        <p:spPr>
          <a:xfrm rot="16200000">
            <a:off x="2531604" y="3511869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16200000">
            <a:off x="4187788" y="3516185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0800000">
            <a:off x="2783632" y="3718177"/>
            <a:ext cx="158417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495600" y="2899800"/>
          <a:ext cx="6696744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123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 rot="16200000">
            <a:off x="5909630" y="3511869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0800000">
            <a:off x="2769320" y="3718177"/>
            <a:ext cx="331236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495600" y="2905919"/>
          <a:ext cx="6696744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123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右箭头 13"/>
          <p:cNvSpPr/>
          <p:nvPr/>
        </p:nvSpPr>
        <p:spPr>
          <a:xfrm rot="16200000">
            <a:off x="7565814" y="3511869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16200000">
            <a:off x="8724292" y="3526852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rot="10800000">
            <a:off x="2711624" y="3727893"/>
            <a:ext cx="5082592" cy="61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495600" y="2901959"/>
          <a:ext cx="6696744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123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117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右箭头 21"/>
          <p:cNvSpPr/>
          <p:nvPr/>
        </p:nvSpPr>
        <p:spPr>
          <a:xfrm rot="16200000">
            <a:off x="3137322" y="3516186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2495600" y="2899800"/>
          <a:ext cx="6696744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759466"/>
              </p:ext>
            </p:extLst>
          </p:nvPr>
        </p:nvGraphicFramePr>
        <p:xfrm>
          <a:off x="2495600" y="5157192"/>
          <a:ext cx="6696744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3204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右箭头 19"/>
          <p:cNvSpPr/>
          <p:nvPr/>
        </p:nvSpPr>
        <p:spPr>
          <a:xfrm rot="16200000">
            <a:off x="2567608" y="5841268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16200000">
            <a:off x="4177420" y="5841267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262098"/>
              </p:ext>
            </p:extLst>
          </p:nvPr>
        </p:nvGraphicFramePr>
        <p:xfrm>
          <a:off x="2495600" y="5157192"/>
          <a:ext cx="6696744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右箭头 23"/>
          <p:cNvSpPr/>
          <p:nvPr/>
        </p:nvSpPr>
        <p:spPr>
          <a:xfrm rot="10800000">
            <a:off x="2829502" y="6021287"/>
            <a:ext cx="1492436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16200000">
            <a:off x="4851630" y="5829548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10800000">
            <a:off x="3595452" y="6015287"/>
            <a:ext cx="1492436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16200000">
            <a:off x="3395700" y="5783385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69358"/>
              </p:ext>
            </p:extLst>
          </p:nvPr>
        </p:nvGraphicFramePr>
        <p:xfrm>
          <a:off x="2495600" y="5171316"/>
          <a:ext cx="6696744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323F4F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rgbClr val="323F4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01661"/>
              </p:ext>
            </p:extLst>
          </p:nvPr>
        </p:nvGraphicFramePr>
        <p:xfrm>
          <a:off x="2495600" y="5171316"/>
          <a:ext cx="6696744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143672" y="1240708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思考：针对该问题是否有更好的算法？</a:t>
            </a:r>
            <a:endParaRPr lang="en-US" altLang="zh-CN" sz="3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30" grpId="0" animBg="1"/>
      <p:bldP spid="30" grpId="1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杠铃增重问题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问题特征：局部有序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快速合并：</a:t>
            </a:r>
            <a:r>
              <a:rPr lang="zh-CN" altLang="en-US" b="1" dirty="0"/>
              <a:t>每次找出</a:t>
            </a:r>
            <a:r>
              <a:rPr lang="zh-CN" altLang="en-US" b="1" dirty="0">
                <a:solidFill>
                  <a:srgbClr val="FF0000"/>
                </a:solidFill>
              </a:rPr>
              <a:t>两有序数组</a:t>
            </a:r>
            <a:r>
              <a:rPr lang="zh-CN" altLang="en-US" b="1" dirty="0"/>
              <a:t>当前</a:t>
            </a:r>
            <a:r>
              <a:rPr lang="en-US" altLang="zh-CN" b="1" dirty="0"/>
              <a:t>(</a:t>
            </a:r>
            <a:r>
              <a:rPr lang="zh-CN" altLang="en-US" b="1" dirty="0"/>
              <a:t>未合并的</a:t>
            </a:r>
            <a:r>
              <a:rPr lang="en-US" altLang="zh-CN" b="1" dirty="0"/>
              <a:t>)</a:t>
            </a:r>
            <a:r>
              <a:rPr lang="zh-CN" altLang="en-US" b="1" dirty="0">
                <a:solidFill>
                  <a:srgbClr val="FF0000"/>
                </a:solidFill>
              </a:rPr>
              <a:t>最小元素</a:t>
            </a:r>
            <a:r>
              <a:rPr lang="zh-CN" altLang="en-US" b="1" dirty="0"/>
              <a:t>，</a:t>
            </a:r>
            <a:r>
              <a:rPr lang="zh-CN" altLang="en-US" b="1" dirty="0" smtClean="0"/>
              <a:t>进行</a:t>
            </a:r>
            <a:r>
              <a:rPr lang="zh-CN" altLang="en-US" b="1" dirty="0" smtClean="0">
                <a:solidFill>
                  <a:srgbClr val="FF0000"/>
                </a:solidFill>
              </a:rPr>
              <a:t>比较</a:t>
            </a:r>
            <a:r>
              <a:rPr lang="zh-CN" altLang="en-US" b="1" dirty="0" smtClean="0"/>
              <a:t>，将较小者</a:t>
            </a:r>
            <a:r>
              <a:rPr lang="zh-CN" altLang="en-US" b="1" dirty="0" smtClean="0">
                <a:solidFill>
                  <a:srgbClr val="FF0000"/>
                </a:solidFill>
              </a:rPr>
              <a:t>合入新数组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992990"/>
              </p:ext>
            </p:extLst>
          </p:nvPr>
        </p:nvGraphicFramePr>
        <p:xfrm>
          <a:off x="1991544" y="3281616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403449"/>
              </p:ext>
            </p:extLst>
          </p:nvPr>
        </p:nvGraphicFramePr>
        <p:xfrm>
          <a:off x="3935760" y="3281616"/>
          <a:ext cx="1656184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2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503496"/>
              </p:ext>
            </p:extLst>
          </p:nvPr>
        </p:nvGraphicFramePr>
        <p:xfrm>
          <a:off x="5951985" y="3281616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093727"/>
              </p:ext>
            </p:extLst>
          </p:nvPr>
        </p:nvGraphicFramePr>
        <p:xfrm>
          <a:off x="8040217" y="3281616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02678"/>
              </p:ext>
            </p:extLst>
          </p:nvPr>
        </p:nvGraphicFramePr>
        <p:xfrm>
          <a:off x="2135560" y="4433744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右箭头 10"/>
          <p:cNvSpPr/>
          <p:nvPr/>
        </p:nvSpPr>
        <p:spPr>
          <a:xfrm rot="5400000">
            <a:off x="2099556" y="3022154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4043772" y="3022154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9770038">
            <a:off x="2370938" y="4120795"/>
            <a:ext cx="1840579" cy="45719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3001"/>
              </p:ext>
            </p:extLst>
          </p:nvPr>
        </p:nvGraphicFramePr>
        <p:xfrm>
          <a:off x="2135560" y="4437112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右箭头 18"/>
          <p:cNvSpPr/>
          <p:nvPr/>
        </p:nvSpPr>
        <p:spPr>
          <a:xfrm rot="5400000">
            <a:off x="4547828" y="3022154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2065076">
            <a:off x="2134345" y="4124328"/>
            <a:ext cx="984149" cy="45719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78962"/>
              </p:ext>
            </p:extLst>
          </p:nvPr>
        </p:nvGraphicFramePr>
        <p:xfrm>
          <a:off x="2135560" y="4437112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右箭头 21"/>
          <p:cNvSpPr/>
          <p:nvPr/>
        </p:nvSpPr>
        <p:spPr>
          <a:xfrm rot="5400000">
            <a:off x="2567608" y="3000409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966612"/>
              </p:ext>
            </p:extLst>
          </p:nvPr>
        </p:nvGraphicFramePr>
        <p:xfrm>
          <a:off x="2135560" y="4437112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右箭头 23"/>
          <p:cNvSpPr/>
          <p:nvPr/>
        </p:nvSpPr>
        <p:spPr>
          <a:xfrm rot="2539968" flipV="1">
            <a:off x="2809861" y="4126382"/>
            <a:ext cx="8768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8278423" flipV="1">
            <a:off x="3567720" y="4113006"/>
            <a:ext cx="902722" cy="61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8585650">
            <a:off x="3542643" y="4126596"/>
            <a:ext cx="1217359" cy="8505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 rot="5400000">
            <a:off x="5051884" y="3022154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8585650">
            <a:off x="4115725" y="4101125"/>
            <a:ext cx="1217359" cy="8505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39163" y="447012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129</a:t>
            </a:r>
            <a:endParaRPr lang="zh-CN" altLang="en-US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4395714" y="446137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130</a:t>
            </a:r>
            <a:endParaRPr lang="zh-CN" alt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4939967" y="446137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132</a:t>
            </a:r>
            <a:endParaRPr lang="zh-CN" altLang="en-US" b="1" dirty="0"/>
          </a:p>
        </p:txBody>
      </p:sp>
      <p:sp>
        <p:nvSpPr>
          <p:cNvPr id="12" name="圆角矩形 11"/>
          <p:cNvSpPr/>
          <p:nvPr/>
        </p:nvSpPr>
        <p:spPr>
          <a:xfrm>
            <a:off x="2514465" y="3219273"/>
            <a:ext cx="1182262" cy="709128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1560625" flipV="1">
            <a:off x="3635100" y="4038501"/>
            <a:ext cx="1707429" cy="113296"/>
          </a:xfrm>
          <a:prstGeom prst="rightArrow">
            <a:avLst/>
          </a:prstGeom>
          <a:solidFill>
            <a:srgbClr val="005AA0"/>
          </a:solidFill>
          <a:ln>
            <a:solidFill>
              <a:srgbClr val="005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4390675" y="4321229"/>
            <a:ext cx="1182262" cy="709128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496524"/>
              </p:ext>
            </p:extLst>
          </p:nvPr>
        </p:nvGraphicFramePr>
        <p:xfrm>
          <a:off x="6168008" y="4462604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右箭头 34"/>
          <p:cNvSpPr/>
          <p:nvPr/>
        </p:nvSpPr>
        <p:spPr>
          <a:xfrm rot="2539968" flipV="1">
            <a:off x="6770863" y="4152157"/>
            <a:ext cx="8768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 rot="8278423" flipV="1">
            <a:off x="7901540" y="4147334"/>
            <a:ext cx="902722" cy="61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30046"/>
              </p:ext>
            </p:extLst>
          </p:nvPr>
        </p:nvGraphicFramePr>
        <p:xfrm>
          <a:off x="6168008" y="4461377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圆角矩形标注 12"/>
          <p:cNvSpPr/>
          <p:nvPr/>
        </p:nvSpPr>
        <p:spPr>
          <a:xfrm>
            <a:off x="7608168" y="5373216"/>
            <a:ext cx="1584176" cy="576511"/>
          </a:xfrm>
          <a:prstGeom prst="wedgeRoundRectCallout">
            <a:avLst>
              <a:gd name="adj1" fmla="val -29367"/>
              <a:gd name="adj2" fmla="val -12808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同学来合并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8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4" grpId="0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9" grpId="0"/>
      <p:bldP spid="30" grpId="0"/>
      <p:bldP spid="31" grpId="0"/>
      <p:bldP spid="12" grpId="0" animBg="1"/>
      <p:bldP spid="12" grpId="1" animBg="1"/>
      <p:bldP spid="32" grpId="0" animBg="1"/>
      <p:bldP spid="32" grpId="1" animBg="1"/>
      <p:bldP spid="33" grpId="0" animBg="1"/>
      <p:bldP spid="33" grpId="1" animBg="1"/>
      <p:bldP spid="35" grpId="0" animBg="1"/>
      <p:bldP spid="36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杠铃增重问题</a:t>
            </a:r>
            <a:endParaRPr lang="en-US" altLang="zh-CN" b="1" dirty="0" smtClean="0"/>
          </a:p>
          <a:p>
            <a:pPr lvl="1"/>
            <a:r>
              <a:rPr lang="zh-CN" altLang="en-US" sz="2400" b="1" dirty="0" smtClean="0"/>
              <a:t>后续策略：</a:t>
            </a:r>
            <a:endParaRPr lang="en-US" altLang="zh-CN" sz="2400" b="1" dirty="0" smtClean="0"/>
          </a:p>
          <a:p>
            <a:pPr lvl="2"/>
            <a:r>
              <a:rPr lang="zh-CN" altLang="en-US" sz="2400" b="1" dirty="0" smtClean="0"/>
              <a:t>两两合并</a:t>
            </a:r>
            <a:endParaRPr lang="en-US" altLang="zh-CN" sz="2400" b="1" dirty="0" smtClean="0"/>
          </a:p>
          <a:p>
            <a:pPr lvl="3"/>
            <a:r>
              <a:rPr lang="zh-CN" altLang="en-US" sz="2400" b="1" dirty="0" smtClean="0"/>
              <a:t>比较</a:t>
            </a:r>
            <a:r>
              <a:rPr lang="en-US" altLang="zh-CN" sz="2400" b="1" dirty="0" smtClean="0"/>
              <a:t>24</a:t>
            </a:r>
            <a:r>
              <a:rPr lang="zh-CN" altLang="en-US" sz="2400" b="1" dirty="0" smtClean="0"/>
              <a:t>次</a:t>
            </a:r>
            <a:endParaRPr lang="zh-CN" altLang="en-US" sz="2400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643782"/>
              </p:ext>
            </p:extLst>
          </p:nvPr>
        </p:nvGraphicFramePr>
        <p:xfrm>
          <a:off x="3647728" y="1988840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247946"/>
              </p:ext>
            </p:extLst>
          </p:nvPr>
        </p:nvGraphicFramePr>
        <p:xfrm>
          <a:off x="5591944" y="1988840"/>
          <a:ext cx="1656184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2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85162"/>
              </p:ext>
            </p:extLst>
          </p:nvPr>
        </p:nvGraphicFramePr>
        <p:xfrm>
          <a:off x="7608169" y="1988840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02207"/>
              </p:ext>
            </p:extLst>
          </p:nvPr>
        </p:nvGraphicFramePr>
        <p:xfrm>
          <a:off x="9696401" y="1988840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673278"/>
              </p:ext>
            </p:extLst>
          </p:nvPr>
        </p:nvGraphicFramePr>
        <p:xfrm>
          <a:off x="3791744" y="3208551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右箭头 23"/>
          <p:cNvSpPr/>
          <p:nvPr/>
        </p:nvSpPr>
        <p:spPr>
          <a:xfrm rot="2539968" flipV="1">
            <a:off x="4466045" y="2833606"/>
            <a:ext cx="8768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8278423" flipV="1">
            <a:off x="5223904" y="2820230"/>
            <a:ext cx="902722" cy="61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97066"/>
              </p:ext>
            </p:extLst>
          </p:nvPr>
        </p:nvGraphicFramePr>
        <p:xfrm>
          <a:off x="4151784" y="4479941"/>
          <a:ext cx="6655596" cy="503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</a:tblGrid>
              <a:tr h="503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875661"/>
              </p:ext>
            </p:extLst>
          </p:nvPr>
        </p:nvGraphicFramePr>
        <p:xfrm>
          <a:off x="7680176" y="3208551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右箭头 26"/>
          <p:cNvSpPr/>
          <p:nvPr/>
        </p:nvSpPr>
        <p:spPr>
          <a:xfrm rot="2539968" flipV="1">
            <a:off x="8698969" y="2873556"/>
            <a:ext cx="8768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 rot="8278423" flipV="1">
            <a:off x="9456828" y="2860180"/>
            <a:ext cx="902722" cy="61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2259986">
            <a:off x="6193089" y="4001710"/>
            <a:ext cx="119551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 rot="8664019">
            <a:off x="7213945" y="4018598"/>
            <a:ext cx="1292500" cy="501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29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杠铃增重问题</a:t>
            </a:r>
            <a:endParaRPr lang="en-US" altLang="zh-CN" b="1" dirty="0" smtClean="0"/>
          </a:p>
          <a:p>
            <a:pPr lvl="1"/>
            <a:r>
              <a:rPr lang="zh-CN" altLang="en-US" sz="2400" b="1" dirty="0" smtClean="0"/>
              <a:t>后续策略：</a:t>
            </a:r>
            <a:endParaRPr lang="en-US" altLang="zh-CN" sz="2400" b="1" dirty="0" smtClean="0"/>
          </a:p>
          <a:p>
            <a:pPr lvl="2"/>
            <a:r>
              <a:rPr lang="zh-CN" altLang="en-US" sz="2400" b="1" dirty="0" smtClean="0"/>
              <a:t>逐一合并</a:t>
            </a:r>
            <a:endParaRPr lang="en-US" altLang="zh-CN" sz="2400" b="1" dirty="0" smtClean="0"/>
          </a:p>
          <a:p>
            <a:pPr lvl="3"/>
            <a:r>
              <a:rPr lang="zh-CN" altLang="en-US" sz="2000" b="1" dirty="0" smtClean="0"/>
              <a:t>比较</a:t>
            </a:r>
            <a:r>
              <a:rPr lang="en-US" altLang="zh-CN" sz="2000" b="1" dirty="0" smtClean="0"/>
              <a:t>27</a:t>
            </a:r>
            <a:r>
              <a:rPr lang="zh-CN" altLang="en-US" sz="2000" b="1" dirty="0" smtClean="0"/>
              <a:t>次</a:t>
            </a:r>
            <a:endParaRPr lang="en-US" altLang="zh-CN" sz="2000" b="1" dirty="0"/>
          </a:p>
          <a:p>
            <a:pPr lvl="2"/>
            <a:r>
              <a:rPr lang="zh-CN" altLang="en-US" sz="2400" b="1" dirty="0"/>
              <a:t>两两合并</a:t>
            </a:r>
            <a:endParaRPr lang="en-US" altLang="zh-CN" sz="2400" b="1" dirty="0"/>
          </a:p>
          <a:p>
            <a:pPr lvl="3"/>
            <a:r>
              <a:rPr lang="zh-CN" altLang="en-US" sz="2400" b="1" dirty="0"/>
              <a:t>比较</a:t>
            </a:r>
            <a:r>
              <a:rPr lang="en-US" altLang="zh-CN" sz="2400" b="1" dirty="0"/>
              <a:t>24</a:t>
            </a:r>
            <a:r>
              <a:rPr lang="zh-CN" altLang="en-US" sz="2400" b="1" dirty="0"/>
              <a:t>次</a:t>
            </a:r>
          </a:p>
          <a:p>
            <a:pPr lvl="3"/>
            <a:endParaRPr lang="en-US" altLang="zh-CN" sz="2000" b="1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13929"/>
              </p:ext>
            </p:extLst>
          </p:nvPr>
        </p:nvGraphicFramePr>
        <p:xfrm>
          <a:off x="3791744" y="1441955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414460"/>
              </p:ext>
            </p:extLst>
          </p:nvPr>
        </p:nvGraphicFramePr>
        <p:xfrm>
          <a:off x="5735960" y="1441955"/>
          <a:ext cx="1656184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2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056647"/>
              </p:ext>
            </p:extLst>
          </p:nvPr>
        </p:nvGraphicFramePr>
        <p:xfrm>
          <a:off x="7752185" y="1441955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41728"/>
              </p:ext>
            </p:extLst>
          </p:nvPr>
        </p:nvGraphicFramePr>
        <p:xfrm>
          <a:off x="9840417" y="1441955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89214"/>
              </p:ext>
            </p:extLst>
          </p:nvPr>
        </p:nvGraphicFramePr>
        <p:xfrm>
          <a:off x="3935760" y="2594083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271457"/>
              </p:ext>
            </p:extLst>
          </p:nvPr>
        </p:nvGraphicFramePr>
        <p:xfrm>
          <a:off x="3935760" y="2597451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04472"/>
              </p:ext>
            </p:extLst>
          </p:nvPr>
        </p:nvGraphicFramePr>
        <p:xfrm>
          <a:off x="3935760" y="2597451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97387"/>
              </p:ext>
            </p:extLst>
          </p:nvPr>
        </p:nvGraphicFramePr>
        <p:xfrm>
          <a:off x="3935760" y="2597451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右箭头 23"/>
          <p:cNvSpPr/>
          <p:nvPr/>
        </p:nvSpPr>
        <p:spPr>
          <a:xfrm rot="2539968" flipV="1">
            <a:off x="4610061" y="2286721"/>
            <a:ext cx="8768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8278423" flipV="1">
            <a:off x="5367920" y="2273345"/>
            <a:ext cx="902722" cy="61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536403"/>
              </p:ext>
            </p:extLst>
          </p:nvPr>
        </p:nvGraphicFramePr>
        <p:xfrm>
          <a:off x="3935760" y="3662916"/>
          <a:ext cx="5022558" cy="481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  <a:gridCol w="558062"/>
              </a:tblGrid>
              <a:tr h="481713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0" name="右箭头 29"/>
          <p:cNvSpPr/>
          <p:nvPr/>
        </p:nvSpPr>
        <p:spPr>
          <a:xfrm rot="2430779" flipV="1">
            <a:off x="6538730" y="3304619"/>
            <a:ext cx="8768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7464523">
            <a:off x="6980214" y="2824025"/>
            <a:ext cx="1906147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2430779" flipV="1">
            <a:off x="8052318" y="4428396"/>
            <a:ext cx="8768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rot="7464523">
            <a:off x="8306531" y="3386868"/>
            <a:ext cx="316687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01644"/>
              </p:ext>
            </p:extLst>
          </p:nvPr>
        </p:nvGraphicFramePr>
        <p:xfrm>
          <a:off x="3904900" y="4797599"/>
          <a:ext cx="6655596" cy="503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  <a:gridCol w="554633"/>
              </a:tblGrid>
              <a:tr h="503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120</a:t>
                      </a:r>
                      <a:endParaRPr lang="zh-CN" alt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122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126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0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538370"/>
            <a:ext cx="8481296" cy="201622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 smtClean="0"/>
              <a:t>杠铃增重问题</a:t>
            </a:r>
            <a:endParaRPr lang="en-US" altLang="zh-CN" b="1" dirty="0" smtClean="0"/>
          </a:p>
          <a:p>
            <a:pPr lvl="1"/>
            <a:r>
              <a:rPr lang="zh-CN" altLang="en-US" sz="2400" b="1" dirty="0"/>
              <a:t>问题特征：局部有序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快速合并：比较两有序数组当前最小元素，将较小者逐一合入新</a:t>
            </a:r>
            <a:r>
              <a:rPr lang="zh-CN" altLang="en-US" sz="2400" b="1" dirty="0" smtClean="0"/>
              <a:t>数组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后续策略：</a:t>
            </a:r>
            <a:endParaRPr lang="en-US" altLang="zh-CN" sz="2400" b="1" dirty="0" smtClean="0"/>
          </a:p>
          <a:p>
            <a:pPr lvl="2"/>
            <a:r>
              <a:rPr lang="zh-CN" altLang="en-US" sz="2400" b="1" dirty="0" smtClean="0"/>
              <a:t>逐一合并</a:t>
            </a:r>
            <a:endParaRPr lang="en-US" altLang="zh-CN" sz="2400" b="1" dirty="0" smtClean="0"/>
          </a:p>
          <a:p>
            <a:pPr lvl="3"/>
            <a:r>
              <a:rPr lang="zh-CN" altLang="en-US" sz="2000" b="1" dirty="0" smtClean="0"/>
              <a:t>比较</a:t>
            </a:r>
            <a:r>
              <a:rPr lang="en-US" altLang="zh-CN" sz="2000" b="1" dirty="0" smtClean="0"/>
              <a:t>27</a:t>
            </a:r>
            <a:r>
              <a:rPr lang="zh-CN" altLang="en-US" sz="2000" b="1" dirty="0" smtClean="0"/>
              <a:t>次</a:t>
            </a:r>
            <a:endParaRPr lang="en-US" altLang="zh-CN" sz="2000" b="1" dirty="0" smtClean="0"/>
          </a:p>
          <a:p>
            <a:pPr lvl="2"/>
            <a:r>
              <a:rPr lang="zh-CN" altLang="en-US" sz="2400" b="1" dirty="0"/>
              <a:t>两两</a:t>
            </a:r>
            <a:r>
              <a:rPr lang="zh-CN" altLang="en-US" sz="2400" b="1" dirty="0" smtClean="0"/>
              <a:t>合并</a:t>
            </a:r>
            <a:endParaRPr lang="en-US" altLang="zh-CN" sz="2400" b="1" dirty="0" smtClean="0"/>
          </a:p>
          <a:p>
            <a:pPr lvl="3"/>
            <a:r>
              <a:rPr lang="zh-CN" altLang="en-US" sz="2000" b="1" dirty="0" smtClean="0"/>
              <a:t>比较</a:t>
            </a:r>
            <a:r>
              <a:rPr lang="en-US" altLang="zh-CN" sz="2000" b="1" dirty="0" smtClean="0"/>
              <a:t>24</a:t>
            </a:r>
            <a:r>
              <a:rPr lang="zh-CN" altLang="en-US" sz="2000" b="1" dirty="0" smtClean="0"/>
              <a:t>次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562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杠铃增重问题和一般的排序问题比较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输出都是有序数列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杠铃增重输入：分组输入，局部有序</a:t>
            </a:r>
            <a:endParaRPr lang="en-US" altLang="zh-CN" b="1" dirty="0" smtClean="0"/>
          </a:p>
          <a:p>
            <a:pPr lvl="1"/>
            <a:r>
              <a:rPr lang="zh-CN" altLang="en-US" b="1" dirty="0"/>
              <a:t>一般</a:t>
            </a:r>
            <a:r>
              <a:rPr lang="zh-CN" altLang="en-US" b="1" dirty="0" smtClean="0"/>
              <a:t>排序输入：整体输入，</a:t>
            </a:r>
            <a:r>
              <a:rPr lang="zh-CN" altLang="en-US" b="1" dirty="0"/>
              <a:t>无局部有序性</a:t>
            </a:r>
            <a:endParaRPr lang="en-US" altLang="zh-CN" b="1" dirty="0"/>
          </a:p>
          <a:p>
            <a:pPr lvl="1"/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78" y="2852937"/>
            <a:ext cx="8425316" cy="3384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66" y="2852937"/>
            <a:ext cx="6236252" cy="214341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138540" y="2944914"/>
            <a:ext cx="1617636" cy="576064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7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/>
              <a:t>解决分组问题</a:t>
            </a:r>
            <a:endParaRPr lang="en-US" altLang="zh-CN" b="1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86426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/>
              <a:t>解决有序问题</a:t>
            </a:r>
            <a:endParaRPr lang="en-US" altLang="zh-CN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28" y="1656837"/>
            <a:ext cx="8882912" cy="42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第三章 分治法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223792" y="1772816"/>
            <a:ext cx="4032448" cy="3816424"/>
          </a:xfrm>
        </p:spPr>
        <p:txBody>
          <a:bodyPr/>
          <a:lstStyle/>
          <a:p>
            <a:pPr algn="ctr"/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、分治法的基本</a:t>
            </a:r>
            <a:r>
              <a:rPr lang="zh-CN" altLang="en-US" dirty="0" smtClean="0"/>
              <a:t>思想</a:t>
            </a:r>
            <a:endParaRPr lang="en-US" altLang="zh-CN" dirty="0" smtClean="0"/>
          </a:p>
          <a:p>
            <a:r>
              <a:rPr lang="zh-CN" altLang="en-US" dirty="0" smtClean="0"/>
              <a:t>二、二分搜索</a:t>
            </a:r>
            <a:r>
              <a:rPr lang="zh-CN" altLang="en-US" dirty="0"/>
              <a:t>算法</a:t>
            </a:r>
            <a:endParaRPr lang="en-US" altLang="zh-CN" dirty="0" smtClean="0"/>
          </a:p>
          <a:p>
            <a:r>
              <a:rPr lang="zh-CN" altLang="en-US" dirty="0"/>
              <a:t>三</a:t>
            </a:r>
            <a:r>
              <a:rPr lang="zh-CN" altLang="en-US" dirty="0" smtClean="0"/>
              <a:t>、归并排序算法</a:t>
            </a:r>
            <a:endParaRPr lang="en-US" altLang="zh-CN" dirty="0" smtClean="0"/>
          </a:p>
          <a:p>
            <a:r>
              <a:rPr lang="zh-CN" altLang="en-US" dirty="0" smtClean="0"/>
              <a:t>四、大整数乘法</a:t>
            </a:r>
            <a:endParaRPr lang="en-US" altLang="zh-CN" dirty="0" smtClean="0"/>
          </a:p>
          <a:p>
            <a:r>
              <a:rPr lang="zh-CN" altLang="en-US" dirty="0" smtClean="0"/>
              <a:t>五、</a:t>
            </a:r>
            <a:r>
              <a:rPr lang="en-US" altLang="zh-CN" dirty="0" err="1" smtClean="0"/>
              <a:t>Strassen</a:t>
            </a:r>
            <a:r>
              <a:rPr lang="zh-CN" altLang="en-US" dirty="0"/>
              <a:t>矩阵</a:t>
            </a:r>
            <a:r>
              <a:rPr lang="zh-CN" altLang="en-US" dirty="0" smtClean="0"/>
              <a:t>乘法</a:t>
            </a:r>
            <a:endParaRPr lang="en-US" altLang="zh-CN" dirty="0" smtClean="0"/>
          </a:p>
          <a:p>
            <a:pPr marL="0" indent="0" algn="ctr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51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/>
              <a:t>有序数组两两合并</a:t>
            </a:r>
            <a:endParaRPr lang="en-US" altLang="zh-CN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700808"/>
            <a:ext cx="8855898" cy="41764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772816"/>
            <a:ext cx="8758390" cy="41772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784965"/>
            <a:ext cx="8838015" cy="42714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589" y="1784965"/>
            <a:ext cx="8936211" cy="4383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5" y="1837390"/>
            <a:ext cx="8985738" cy="44082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61" y="1900999"/>
            <a:ext cx="9091359" cy="442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/>
              <a:t>归并排序算法：</a:t>
            </a:r>
            <a:r>
              <a:rPr lang="en-US" altLang="zh-CN" sz="2400" b="1" dirty="0"/>
              <a:t>1945</a:t>
            </a:r>
            <a:r>
              <a:rPr lang="zh-CN" altLang="en-US" sz="2400" b="1" dirty="0"/>
              <a:t>年，冯</a:t>
            </a:r>
            <a:r>
              <a:rPr lang="en-US" altLang="zh-CN" sz="2400" b="1" dirty="0"/>
              <a:t>.</a:t>
            </a:r>
            <a:r>
              <a:rPr lang="zh-CN" altLang="en-US" sz="2400" b="1" dirty="0"/>
              <a:t>诺依曼</a:t>
            </a:r>
            <a:r>
              <a:rPr lang="zh-CN" altLang="en-US" sz="2400" b="1" dirty="0" smtClean="0"/>
              <a:t>提出</a:t>
            </a:r>
            <a:endParaRPr lang="en-US" altLang="zh-CN" sz="2400" b="1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FF0000"/>
                </a:solidFill>
              </a:rPr>
              <a:t>软硬件知识相互影响、促进，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卡脖子问题需从基础开始突破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132855"/>
            <a:ext cx="3096344" cy="39341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2348880"/>
            <a:ext cx="680875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90" y="1268760"/>
            <a:ext cx="9704804" cy="521633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 smtClean="0"/>
              <a:t>分治法一般步骤</a:t>
            </a:r>
            <a:endParaRPr lang="en-US" altLang="zh-CN" b="1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1208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b="1" dirty="0" smtClean="0"/>
              <a:t>归并排序</a:t>
            </a:r>
            <a:r>
              <a:rPr lang="zh-CN" altLang="en-US" b="1" dirty="0"/>
              <a:t>算法</a:t>
            </a:r>
            <a:r>
              <a:rPr lang="zh-CN" altLang="en-US" b="1" dirty="0" smtClean="0"/>
              <a:t>流程</a:t>
            </a:r>
            <a:endParaRPr lang="en-US" altLang="zh-CN" b="1" dirty="0" smtClean="0"/>
          </a:p>
          <a:p>
            <a:endParaRPr lang="en-US" altLang="zh-CN" dirty="0" smtClean="0"/>
          </a:p>
          <a:p>
            <a:pPr lvl="1"/>
            <a:r>
              <a:rPr lang="zh-CN" altLang="en-US" b="1" dirty="0" smtClean="0"/>
              <a:t>将数组</a:t>
            </a:r>
            <a:r>
              <a:rPr lang="en-US" altLang="zh-CN" b="1" dirty="0" smtClean="0"/>
              <a:t>A[1,n]</a:t>
            </a:r>
            <a:r>
              <a:rPr lang="zh-CN" altLang="en-US" b="1" dirty="0" smtClean="0"/>
              <a:t>排序问题分解为</a:t>
            </a:r>
            <a:r>
              <a:rPr lang="en-US" altLang="zh-CN" b="1" dirty="0" smtClean="0"/>
              <a:t>A[1,n/2]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A[n/2+1,n]</a:t>
            </a:r>
            <a:r>
              <a:rPr lang="zh-CN" altLang="en-US" b="1" dirty="0" smtClean="0"/>
              <a:t>排序问题</a:t>
            </a:r>
            <a:r>
              <a:rPr lang="en-US" altLang="zh-CN" b="1" dirty="0" smtClean="0">
                <a:solidFill>
                  <a:srgbClr val="FF0000"/>
                </a:solidFill>
              </a:rPr>
              <a:t>—</a:t>
            </a:r>
            <a:r>
              <a:rPr lang="zh-CN" altLang="en-US" b="1" dirty="0" smtClean="0">
                <a:solidFill>
                  <a:srgbClr val="FF0000"/>
                </a:solidFill>
              </a:rPr>
              <a:t>分解原问题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/>
          </a:p>
          <a:p>
            <a:pPr lvl="1"/>
            <a:r>
              <a:rPr lang="zh-CN" altLang="en-US" b="1" dirty="0" smtClean="0"/>
              <a:t>递归解决子问题得到两个有序的子数组                   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—</a:t>
            </a:r>
            <a:r>
              <a:rPr lang="zh-CN" altLang="en-US" b="1" dirty="0" smtClean="0">
                <a:solidFill>
                  <a:srgbClr val="FF0000"/>
                </a:solidFill>
              </a:rPr>
              <a:t>解决子问题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/>
              <a:t>将两个有序子数组合并为一个有序数组                   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—</a:t>
            </a:r>
            <a:r>
              <a:rPr lang="zh-CN" altLang="en-US" b="1" dirty="0" smtClean="0">
                <a:solidFill>
                  <a:srgbClr val="FF0000"/>
                </a:solidFill>
              </a:rPr>
              <a:t>合并问题解</a:t>
            </a:r>
            <a:endParaRPr lang="zh-CN" altLang="en-US" b="1" dirty="0">
              <a:solidFill>
                <a:srgbClr val="FF0000"/>
              </a:solidFill>
            </a:endParaRP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43472" y="472688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1"/>
                </a:solidFill>
              </a:rPr>
              <a:t>归并排序：分解数组，递</a:t>
            </a:r>
            <a:r>
              <a:rPr lang="zh-CN" altLang="en-US" sz="3600" dirty="0" smtClean="0">
                <a:solidFill>
                  <a:srgbClr val="FF0000"/>
                </a:solidFill>
              </a:rPr>
              <a:t>归</a:t>
            </a:r>
            <a:r>
              <a:rPr lang="zh-CN" altLang="en-US" sz="3600" dirty="0" smtClean="0">
                <a:solidFill>
                  <a:schemeClr val="accent1"/>
                </a:solidFill>
              </a:rPr>
              <a:t>求解，合</a:t>
            </a:r>
            <a:r>
              <a:rPr lang="zh-CN" altLang="en-US" sz="3600" dirty="0" smtClean="0">
                <a:solidFill>
                  <a:srgbClr val="FF0000"/>
                </a:solidFill>
              </a:rPr>
              <a:t>并</a:t>
            </a:r>
            <a:r>
              <a:rPr lang="zh-CN" altLang="en-US" sz="3600" dirty="0" smtClean="0">
                <a:solidFill>
                  <a:schemeClr val="accent1"/>
                </a:solidFill>
              </a:rPr>
              <a:t>排序</a:t>
            </a:r>
            <a:endParaRPr lang="en-US" altLang="zh-CN" sz="3600" dirty="0" smtClean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9656" y="5446965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归并排序：典型的分治法</a:t>
            </a:r>
            <a:endParaRPr lang="en-US" altLang="zh-CN" sz="3600" dirty="0" smtClean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395534"/>
            <a:ext cx="6984776" cy="10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935"/>
            <a:ext cx="11516669" cy="518457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 err="1" smtClean="0"/>
              <a:t>MergeSort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A,left,right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伪代码</a:t>
            </a:r>
            <a:endParaRPr lang="en-US" altLang="zh-CN" b="1" dirty="0" smtClean="0"/>
          </a:p>
        </p:txBody>
      </p:sp>
      <p:sp>
        <p:nvSpPr>
          <p:cNvPr id="7" name="圆角矩形 6"/>
          <p:cNvSpPr/>
          <p:nvPr/>
        </p:nvSpPr>
        <p:spPr>
          <a:xfrm>
            <a:off x="1127449" y="2924944"/>
            <a:ext cx="3574596" cy="1116279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5879976" y="3235237"/>
            <a:ext cx="3384376" cy="648072"/>
          </a:xfrm>
          <a:prstGeom prst="wedgeRoundRectCallout">
            <a:avLst>
              <a:gd name="adj1" fmla="val -85850"/>
              <a:gd name="adj2" fmla="val 1088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递归出口：一个元素的数组</a:t>
            </a:r>
            <a:endParaRPr lang="zh-CN" altLang="en-US" sz="2000" dirty="0"/>
          </a:p>
        </p:txBody>
      </p:sp>
      <p:sp>
        <p:nvSpPr>
          <p:cNvPr id="9" name="圆角矩形 8"/>
          <p:cNvSpPr/>
          <p:nvPr/>
        </p:nvSpPr>
        <p:spPr>
          <a:xfrm>
            <a:off x="1127447" y="4077072"/>
            <a:ext cx="3574597" cy="5040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5854172" y="4149079"/>
            <a:ext cx="3410180" cy="504057"/>
          </a:xfrm>
          <a:prstGeom prst="wedgeRoundRectCallout">
            <a:avLst>
              <a:gd name="adj1" fmla="val -85850"/>
              <a:gd name="adj2" fmla="val 1088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划分子问题（子数组）位置</a:t>
            </a:r>
            <a:endParaRPr lang="zh-CN" altLang="en-US" sz="2000" dirty="0"/>
          </a:p>
        </p:txBody>
      </p:sp>
      <p:sp>
        <p:nvSpPr>
          <p:cNvPr id="17" name="圆角矩形 16"/>
          <p:cNvSpPr/>
          <p:nvPr/>
        </p:nvSpPr>
        <p:spPr>
          <a:xfrm>
            <a:off x="1127448" y="4617435"/>
            <a:ext cx="4353052" cy="683773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5843970" y="4797450"/>
            <a:ext cx="3420381" cy="503758"/>
          </a:xfrm>
          <a:prstGeom prst="wedgeRoundRectCallout">
            <a:avLst>
              <a:gd name="adj1" fmla="val -58467"/>
              <a:gd name="adj2" fmla="val 1522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递归求解，子数组归并排序</a:t>
            </a:r>
            <a:endParaRPr lang="zh-CN" altLang="en-US" sz="2000" dirty="0"/>
          </a:p>
        </p:txBody>
      </p:sp>
      <p:sp>
        <p:nvSpPr>
          <p:cNvPr id="22" name="圆角矩形 21"/>
          <p:cNvSpPr/>
          <p:nvPr/>
        </p:nvSpPr>
        <p:spPr>
          <a:xfrm>
            <a:off x="1127448" y="5373215"/>
            <a:ext cx="4353052" cy="367509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标注 22"/>
          <p:cNvSpPr/>
          <p:nvPr/>
        </p:nvSpPr>
        <p:spPr>
          <a:xfrm>
            <a:off x="5854985" y="5416918"/>
            <a:ext cx="3409366" cy="323807"/>
          </a:xfrm>
          <a:prstGeom prst="wedgeRoundRectCallout">
            <a:avLst>
              <a:gd name="adj1" fmla="val -59658"/>
              <a:gd name="adj2" fmla="val -77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合并子问题的解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940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531319" y="6489828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17426" y="1196751"/>
            <a:ext cx="11089232" cy="4752975"/>
          </a:xfrm>
        </p:spPr>
        <p:txBody>
          <a:bodyPr/>
          <a:lstStyle/>
          <a:p>
            <a:r>
              <a:rPr lang="en-US" altLang="zh-CN" b="1" dirty="0" smtClean="0"/>
              <a:t>Merge(</a:t>
            </a:r>
            <a:r>
              <a:rPr lang="en-US" altLang="zh-CN" b="1" dirty="0" err="1" smtClean="0"/>
              <a:t>A,left,mid,right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伪代码</a:t>
            </a:r>
            <a:endParaRPr lang="en-US" altLang="zh-CN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92" y="764704"/>
            <a:ext cx="7784188" cy="594928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455692" y="1270528"/>
            <a:ext cx="3415061" cy="8430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8780928" y="1413739"/>
            <a:ext cx="2293180" cy="642653"/>
          </a:xfrm>
          <a:prstGeom prst="wedgeRoundRectCallout">
            <a:avLst>
              <a:gd name="adj1" fmla="val -73109"/>
              <a:gd name="adj2" fmla="val 48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初始化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8783371" y="3041174"/>
            <a:ext cx="3032565" cy="642653"/>
          </a:xfrm>
          <a:prstGeom prst="wedgeRoundRectCallout">
            <a:avLst>
              <a:gd name="adj1" fmla="val -68228"/>
              <a:gd name="adj2" fmla="val 48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有序子数组合并到</a:t>
            </a:r>
            <a:r>
              <a:rPr lang="en-US" altLang="zh-CN" sz="2000" b="1" dirty="0" smtClean="0"/>
              <a:t>A</a:t>
            </a:r>
            <a:r>
              <a:rPr lang="zh-CN" altLang="en-US" sz="2000" b="1" dirty="0" smtClean="0"/>
              <a:t>数组</a:t>
            </a:r>
            <a:endParaRPr lang="zh-CN" altLang="en-US" sz="2000" b="1" dirty="0"/>
          </a:p>
        </p:txBody>
      </p:sp>
      <p:sp>
        <p:nvSpPr>
          <p:cNvPr id="7" name="圆角矩形 6"/>
          <p:cNvSpPr/>
          <p:nvPr/>
        </p:nvSpPr>
        <p:spPr>
          <a:xfrm>
            <a:off x="4722951" y="2013375"/>
            <a:ext cx="3494480" cy="2629315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标注 18"/>
          <p:cNvSpPr/>
          <p:nvPr/>
        </p:nvSpPr>
        <p:spPr>
          <a:xfrm>
            <a:off x="8841330" y="4999116"/>
            <a:ext cx="2928540" cy="739527"/>
          </a:xfrm>
          <a:prstGeom prst="wedgeRoundRectCallout">
            <a:avLst>
              <a:gd name="adj1" fmla="val -68228"/>
              <a:gd name="adj2" fmla="val 48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将一组中剩余元素放入</a:t>
            </a:r>
            <a:r>
              <a:rPr lang="en-US" altLang="zh-CN" sz="2000" b="1" dirty="0" smtClean="0"/>
              <a:t>A</a:t>
            </a:r>
            <a:r>
              <a:rPr lang="zh-CN" altLang="en-US" sz="2000" b="1" dirty="0" smtClean="0"/>
              <a:t>，保证有序完整</a:t>
            </a:r>
            <a:endParaRPr lang="zh-CN" altLang="en-US" sz="2000" b="1" dirty="0"/>
          </a:p>
        </p:txBody>
      </p:sp>
      <p:sp>
        <p:nvSpPr>
          <p:cNvPr id="20" name="圆角矩形 19"/>
          <p:cNvSpPr/>
          <p:nvPr/>
        </p:nvSpPr>
        <p:spPr>
          <a:xfrm>
            <a:off x="4780909" y="4642690"/>
            <a:ext cx="3494480" cy="1601777"/>
          </a:xfrm>
          <a:prstGeom prst="roundRect">
            <a:avLst/>
          </a:prstGeom>
          <a:noFill/>
          <a:ln w="28575">
            <a:solidFill>
              <a:srgbClr val="323F4F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标注 11"/>
          <p:cNvSpPr/>
          <p:nvPr/>
        </p:nvSpPr>
        <p:spPr>
          <a:xfrm>
            <a:off x="8815137" y="2256780"/>
            <a:ext cx="1111880" cy="590128"/>
          </a:xfrm>
          <a:prstGeom prst="wedgeRoundRectCallout">
            <a:avLst>
              <a:gd name="adj1" fmla="val -158550"/>
              <a:gd name="adj2" fmla="val 12317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O(n)</a:t>
            </a:r>
            <a:endParaRPr lang="zh-CN" altLang="en-US" sz="2400" b="1" dirty="0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966314"/>
              </p:ext>
            </p:extLst>
          </p:nvPr>
        </p:nvGraphicFramePr>
        <p:xfrm>
          <a:off x="695400" y="3386171"/>
          <a:ext cx="1656183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98423"/>
              </p:ext>
            </p:extLst>
          </p:nvPr>
        </p:nvGraphicFramePr>
        <p:xfrm>
          <a:off x="2639616" y="3386171"/>
          <a:ext cx="1656184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2"/>
                <a:gridCol w="552061"/>
                <a:gridCol w="552061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80535"/>
              </p:ext>
            </p:extLst>
          </p:nvPr>
        </p:nvGraphicFramePr>
        <p:xfrm>
          <a:off x="839416" y="4538299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" name="右箭头 42"/>
          <p:cNvSpPr/>
          <p:nvPr/>
        </p:nvSpPr>
        <p:spPr>
          <a:xfrm rot="5400000">
            <a:off x="803412" y="3126709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右箭头 43"/>
          <p:cNvSpPr/>
          <p:nvPr/>
        </p:nvSpPr>
        <p:spPr>
          <a:xfrm rot="5400000">
            <a:off x="2747628" y="3126709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 rot="9770038">
            <a:off x="1074794" y="4225350"/>
            <a:ext cx="1840579" cy="45719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37960"/>
              </p:ext>
            </p:extLst>
          </p:nvPr>
        </p:nvGraphicFramePr>
        <p:xfrm>
          <a:off x="839416" y="4541667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右箭头 46"/>
          <p:cNvSpPr/>
          <p:nvPr/>
        </p:nvSpPr>
        <p:spPr>
          <a:xfrm rot="5400000">
            <a:off x="3251684" y="3126709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右箭头 47"/>
          <p:cNvSpPr/>
          <p:nvPr/>
        </p:nvSpPr>
        <p:spPr>
          <a:xfrm rot="2065076">
            <a:off x="838201" y="4228883"/>
            <a:ext cx="984149" cy="45719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936444"/>
              </p:ext>
            </p:extLst>
          </p:nvPr>
        </p:nvGraphicFramePr>
        <p:xfrm>
          <a:off x="839416" y="4541667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0" name="右箭头 49"/>
          <p:cNvSpPr/>
          <p:nvPr/>
        </p:nvSpPr>
        <p:spPr>
          <a:xfrm rot="5400000">
            <a:off x="1271464" y="3104964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55278"/>
              </p:ext>
            </p:extLst>
          </p:nvPr>
        </p:nvGraphicFramePr>
        <p:xfrm>
          <a:off x="839416" y="4541667"/>
          <a:ext cx="338437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63"/>
                <a:gridCol w="564063"/>
                <a:gridCol w="564063"/>
                <a:gridCol w="564063"/>
                <a:gridCol w="564063"/>
                <a:gridCol w="56406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125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右箭头 51"/>
          <p:cNvSpPr/>
          <p:nvPr/>
        </p:nvSpPr>
        <p:spPr>
          <a:xfrm rot="2539968" flipV="1">
            <a:off x="1513717" y="4230937"/>
            <a:ext cx="8768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箭头 52"/>
          <p:cNvSpPr/>
          <p:nvPr/>
        </p:nvSpPr>
        <p:spPr>
          <a:xfrm rot="8278423" flipV="1">
            <a:off x="2271576" y="4217561"/>
            <a:ext cx="902722" cy="61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 rot="8585650">
            <a:off x="2246499" y="4231151"/>
            <a:ext cx="1217359" cy="8505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 rot="5400000">
            <a:off x="3755740" y="3126709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/>
        </p:nvSpPr>
        <p:spPr>
          <a:xfrm rot="8585650">
            <a:off x="2819581" y="4205680"/>
            <a:ext cx="1217359" cy="8505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543019" y="45746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129</a:t>
            </a:r>
            <a:endParaRPr lang="zh-CN" altLang="en-US" b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3099570" y="456593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130</a:t>
            </a:r>
            <a:endParaRPr lang="zh-CN" altLang="en-US" b="1" dirty="0"/>
          </a:p>
        </p:txBody>
      </p:sp>
      <p:sp>
        <p:nvSpPr>
          <p:cNvPr id="59" name="文本框 58"/>
          <p:cNvSpPr txBox="1"/>
          <p:nvPr/>
        </p:nvSpPr>
        <p:spPr>
          <a:xfrm>
            <a:off x="3643823" y="456593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132</a:t>
            </a:r>
            <a:endParaRPr lang="zh-CN" altLang="en-US" b="1" dirty="0"/>
          </a:p>
        </p:txBody>
      </p:sp>
      <p:sp>
        <p:nvSpPr>
          <p:cNvPr id="60" name="圆角矩形 59"/>
          <p:cNvSpPr/>
          <p:nvPr/>
        </p:nvSpPr>
        <p:spPr>
          <a:xfrm>
            <a:off x="1218321" y="3323828"/>
            <a:ext cx="1182262" cy="709128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 rot="1560625" flipV="1">
            <a:off x="2338956" y="4143056"/>
            <a:ext cx="1707429" cy="113296"/>
          </a:xfrm>
          <a:prstGeom prst="rightArrow">
            <a:avLst/>
          </a:prstGeom>
          <a:solidFill>
            <a:srgbClr val="005AA0"/>
          </a:solidFill>
          <a:ln>
            <a:solidFill>
              <a:srgbClr val="005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3094531" y="4425784"/>
            <a:ext cx="1182262" cy="709128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695400" y="2420887"/>
            <a:ext cx="144016" cy="385851"/>
          </a:xfrm>
          <a:prstGeom prst="wedgeRoundRectCallout">
            <a:avLst>
              <a:gd name="adj1" fmla="val 159432"/>
              <a:gd name="adj2" fmla="val 1664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 smtClean="0"/>
              <a:t>i</a:t>
            </a:r>
            <a:endParaRPr lang="zh-CN" altLang="en-US" sz="2800" b="1" dirty="0"/>
          </a:p>
        </p:txBody>
      </p:sp>
      <p:sp>
        <p:nvSpPr>
          <p:cNvPr id="63" name="圆角矩形标注 62"/>
          <p:cNvSpPr/>
          <p:nvPr/>
        </p:nvSpPr>
        <p:spPr>
          <a:xfrm>
            <a:off x="2639616" y="2391915"/>
            <a:ext cx="175549" cy="418191"/>
          </a:xfrm>
          <a:prstGeom prst="wedgeRoundRectCallout">
            <a:avLst>
              <a:gd name="adj1" fmla="val 113442"/>
              <a:gd name="adj2" fmla="val 15737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j</a:t>
            </a:r>
            <a:endParaRPr lang="zh-CN" altLang="en-US" sz="2800" b="1" dirty="0"/>
          </a:p>
        </p:txBody>
      </p:sp>
      <p:sp>
        <p:nvSpPr>
          <p:cNvPr id="64" name="圆角矩形标注 63"/>
          <p:cNvSpPr/>
          <p:nvPr/>
        </p:nvSpPr>
        <p:spPr>
          <a:xfrm>
            <a:off x="175815" y="2867000"/>
            <a:ext cx="591593" cy="385851"/>
          </a:xfrm>
          <a:prstGeom prst="wedgeRoundRectCallout">
            <a:avLst>
              <a:gd name="adj1" fmla="val 13831"/>
              <a:gd name="adj2" fmla="val 8017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A</a:t>
            </a:r>
            <a:r>
              <a:rPr lang="zh-CN" altLang="en-US" sz="2800" b="1" dirty="0" smtClean="0"/>
              <a:t>’</a:t>
            </a:r>
            <a:endParaRPr lang="zh-CN" altLang="en-US" sz="2800" b="1" dirty="0"/>
          </a:p>
        </p:txBody>
      </p:sp>
      <p:sp>
        <p:nvSpPr>
          <p:cNvPr id="65" name="圆角矩形标注 64"/>
          <p:cNvSpPr/>
          <p:nvPr/>
        </p:nvSpPr>
        <p:spPr>
          <a:xfrm>
            <a:off x="135543" y="5322838"/>
            <a:ext cx="591593" cy="385851"/>
          </a:xfrm>
          <a:prstGeom prst="wedgeRoundRectCallout">
            <a:avLst>
              <a:gd name="adj1" fmla="val 66461"/>
              <a:gd name="adj2" fmla="val -1672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A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479376" y="3323828"/>
            <a:ext cx="3953116" cy="75324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圆角矩形标注 65"/>
          <p:cNvSpPr/>
          <p:nvPr/>
        </p:nvSpPr>
        <p:spPr>
          <a:xfrm>
            <a:off x="1407159" y="2391915"/>
            <a:ext cx="975097" cy="385851"/>
          </a:xfrm>
          <a:prstGeom prst="wedgeRoundRectCallout">
            <a:avLst>
              <a:gd name="adj1" fmla="val 20544"/>
              <a:gd name="adj2" fmla="val 22177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mid</a:t>
            </a:r>
            <a:endParaRPr lang="zh-CN" altLang="en-US" sz="2800" b="1" dirty="0"/>
          </a:p>
        </p:txBody>
      </p:sp>
      <p:sp>
        <p:nvSpPr>
          <p:cNvPr id="67" name="圆角矩形标注 66"/>
          <p:cNvSpPr/>
          <p:nvPr/>
        </p:nvSpPr>
        <p:spPr>
          <a:xfrm>
            <a:off x="1612638" y="5612133"/>
            <a:ext cx="175549" cy="418191"/>
          </a:xfrm>
          <a:prstGeom prst="wedgeRoundRectCallout">
            <a:avLst>
              <a:gd name="adj1" fmla="val -264196"/>
              <a:gd name="adj2" fmla="val -22527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k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034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03581 -0.0023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04206 -0.0002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07709 -0.0023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03294 0.00139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11433 -0.0069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08919 -0.00023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15938 -0.00694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13463 -0.0002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7" grpId="0" animBg="1"/>
      <p:bldP spid="19" grpId="0" animBg="1"/>
      <p:bldP spid="20" grpId="0" animBg="1"/>
      <p:bldP spid="1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50" grpId="0" animBg="1"/>
      <p:bldP spid="50" grpId="1" animBg="1"/>
      <p:bldP spid="52" grpId="0" animBg="1"/>
      <p:bldP spid="5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/>
      <p:bldP spid="58" grpId="0"/>
      <p:bldP spid="59" grpId="0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9" grpId="0" animBg="1"/>
      <p:bldP spid="9" grpId="1" animBg="1"/>
      <p:bldP spid="63" grpId="0" animBg="1"/>
      <p:bldP spid="63" grpId="1" animBg="1"/>
      <p:bldP spid="63" grpId="2" animBg="1"/>
      <p:bldP spid="63" grpId="3" animBg="1"/>
      <p:bldP spid="64" grpId="0" animBg="1"/>
      <p:bldP spid="65" grpId="0" animBg="1"/>
      <p:bldP spid="6" grpId="0" animBg="1"/>
      <p:bldP spid="66" grpId="0" animBg="1"/>
      <p:bldP spid="67" grpId="0" animBg="1"/>
      <p:bldP spid="67" grpId="1" animBg="1"/>
      <p:bldP spid="67" grpId="2" animBg="1"/>
      <p:bldP spid="67" grpId="3" animBg="1"/>
      <p:bldP spid="67" grpId="4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776338"/>
            <a:ext cx="9865096" cy="444107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课堂练习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 smtClean="0">
                <a:solidFill>
                  <a:srgbClr val="FF0000"/>
                </a:solidFill>
              </a:rPr>
              <a:t>：利用归并排序算法对下述数据进行排序，要求写出分解及合并过程。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40055"/>
              </p:ext>
            </p:extLst>
          </p:nvPr>
        </p:nvGraphicFramePr>
        <p:xfrm>
          <a:off x="3647728" y="1811030"/>
          <a:ext cx="218929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294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45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17426" y="1196751"/>
            <a:ext cx="11089232" cy="4752975"/>
          </a:xfrm>
        </p:spPr>
        <p:txBody>
          <a:bodyPr/>
          <a:lstStyle/>
          <a:p>
            <a:r>
              <a:rPr lang="zh-CN" altLang="en-US" b="1" dirty="0" smtClean="0"/>
              <a:t>归并排序复杂度分析（</a:t>
            </a:r>
            <a:r>
              <a:rPr lang="en-US" altLang="zh-CN" b="1" dirty="0" smtClean="0"/>
              <a:t>T(n)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lvl="1"/>
            <a:r>
              <a:rPr lang="zh-CN" altLang="en-US" sz="2400" b="1" dirty="0" smtClean="0"/>
              <a:t>假设</a:t>
            </a:r>
            <a:r>
              <a:rPr lang="en-US" altLang="zh-CN" sz="2400" b="1" dirty="0" smtClean="0"/>
              <a:t>n</a:t>
            </a:r>
            <a:r>
              <a:rPr lang="zh-CN" altLang="en-US" sz="2400" b="1" dirty="0" smtClean="0"/>
              <a:t>是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的幂</a:t>
            </a:r>
            <a:endParaRPr lang="en-US" altLang="zh-CN" sz="2400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5" y="2196835"/>
            <a:ext cx="10177133" cy="4547586"/>
          </a:xfrm>
          <a:prstGeom prst="rect">
            <a:avLst/>
          </a:prstGeom>
        </p:spPr>
      </p:pic>
      <p:sp>
        <p:nvSpPr>
          <p:cNvPr id="15" name="文本框 8197"/>
          <p:cNvSpPr txBox="1">
            <a:spLocks noChangeArrowheads="1"/>
          </p:cNvSpPr>
          <p:nvPr/>
        </p:nvSpPr>
        <p:spPr bwMode="auto">
          <a:xfrm>
            <a:off x="5190032" y="1556792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17" name="左大括号 8198"/>
          <p:cNvSpPr>
            <a:spLocks/>
          </p:cNvSpPr>
          <p:nvPr/>
        </p:nvSpPr>
        <p:spPr bwMode="auto">
          <a:xfrm>
            <a:off x="6018725" y="1340767"/>
            <a:ext cx="112589" cy="864543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8" name="文本框 8200"/>
          <p:cNvSpPr txBox="1">
            <a:spLocks noChangeArrowheads="1"/>
          </p:cNvSpPr>
          <p:nvPr/>
        </p:nvSpPr>
        <p:spPr bwMode="auto">
          <a:xfrm>
            <a:off x="6133128" y="1738656"/>
            <a:ext cx="36760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/>
              <a:t>T(n/2)+T(n/2)+ </a:t>
            </a:r>
            <a:r>
              <a:rPr lang="en-US" altLang="zh-CN" sz="2400" b="1" dirty="0" smtClean="0"/>
              <a:t>O(n)    n&gt;1</a:t>
            </a:r>
            <a:endParaRPr lang="en-US" altLang="zh-CN" sz="2400" b="1" dirty="0"/>
          </a:p>
        </p:txBody>
      </p:sp>
      <p:sp>
        <p:nvSpPr>
          <p:cNvPr id="21" name="文本框 8199"/>
          <p:cNvSpPr txBox="1">
            <a:spLocks noChangeArrowheads="1"/>
          </p:cNvSpPr>
          <p:nvPr/>
        </p:nvSpPr>
        <p:spPr bwMode="auto">
          <a:xfrm>
            <a:off x="6168008" y="1196751"/>
            <a:ext cx="36679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       n=1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88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17426" y="1196751"/>
            <a:ext cx="11089232" cy="4752975"/>
          </a:xfrm>
        </p:spPr>
        <p:txBody>
          <a:bodyPr/>
          <a:lstStyle/>
          <a:p>
            <a:r>
              <a:rPr lang="zh-CN" altLang="en-US" b="1" dirty="0" smtClean="0"/>
              <a:t>归并排序复杂度分析（</a:t>
            </a:r>
            <a:r>
              <a:rPr lang="en-US" altLang="zh-CN" b="1" dirty="0" smtClean="0"/>
              <a:t>T(n)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lvl="1"/>
            <a:r>
              <a:rPr lang="zh-CN" altLang="en-US" sz="2400" b="1" dirty="0"/>
              <a:t>递归</a:t>
            </a:r>
            <a:r>
              <a:rPr lang="zh-CN" altLang="en-US" sz="2400" b="1" dirty="0" smtClean="0"/>
              <a:t>树法分析</a:t>
            </a:r>
            <a:endParaRPr lang="en-US" altLang="zh-CN" sz="2400" b="1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T(n)=n(1+logn)=O(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nlogn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/>
          </a:p>
        </p:txBody>
      </p:sp>
      <p:sp>
        <p:nvSpPr>
          <p:cNvPr id="59" name="矩形 58"/>
          <p:cNvSpPr/>
          <p:nvPr/>
        </p:nvSpPr>
        <p:spPr>
          <a:xfrm>
            <a:off x="4966572" y="243031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T(n)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4966572" y="243031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O(n)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4174484" y="3078387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T(n/2)</a:t>
            </a:r>
            <a:endParaRPr lang="zh-CN" altLang="en-US" sz="1400" dirty="0"/>
          </a:p>
        </p:txBody>
      </p:sp>
      <p:sp>
        <p:nvSpPr>
          <p:cNvPr id="62" name="矩形 61"/>
          <p:cNvSpPr/>
          <p:nvPr/>
        </p:nvSpPr>
        <p:spPr>
          <a:xfrm>
            <a:off x="5758660" y="3078387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T(n/2)</a:t>
            </a:r>
            <a:endParaRPr lang="zh-CN" altLang="en-US" sz="1400" dirty="0"/>
          </a:p>
        </p:txBody>
      </p:sp>
      <p:cxnSp>
        <p:nvCxnSpPr>
          <p:cNvPr id="63" name="直接箭头连接符 62"/>
          <p:cNvCxnSpPr>
            <a:stCxn id="59" idx="2"/>
            <a:endCxn id="61" idx="0"/>
          </p:cNvCxnSpPr>
          <p:nvPr/>
        </p:nvCxnSpPr>
        <p:spPr>
          <a:xfrm flipH="1">
            <a:off x="4498520" y="2790355"/>
            <a:ext cx="792088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2"/>
            <a:endCxn id="62" idx="0"/>
          </p:cNvCxnSpPr>
          <p:nvPr/>
        </p:nvCxnSpPr>
        <p:spPr>
          <a:xfrm>
            <a:off x="5290608" y="2790355"/>
            <a:ext cx="792088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4186787" y="3080299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O(n/2)</a:t>
            </a:r>
            <a:endParaRPr lang="zh-CN" altLang="en-US" sz="1400" dirty="0"/>
          </a:p>
        </p:txBody>
      </p:sp>
      <p:sp>
        <p:nvSpPr>
          <p:cNvPr id="66" name="矩形 65"/>
          <p:cNvSpPr/>
          <p:nvPr/>
        </p:nvSpPr>
        <p:spPr>
          <a:xfrm>
            <a:off x="3558571" y="3769419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T(n/4)</a:t>
            </a:r>
            <a:endParaRPr lang="zh-CN" altLang="en-US" sz="1400" dirty="0"/>
          </a:p>
        </p:txBody>
      </p:sp>
      <p:sp>
        <p:nvSpPr>
          <p:cNvPr id="67" name="矩形 66"/>
          <p:cNvSpPr/>
          <p:nvPr/>
        </p:nvSpPr>
        <p:spPr>
          <a:xfrm>
            <a:off x="4570485" y="377918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zh-CN" sz="1400" dirty="0">
                <a:solidFill>
                  <a:prstClr val="black"/>
                </a:solidFill>
              </a:rPr>
              <a:t>T(n/4)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470714" y="378338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zh-CN" sz="1400" dirty="0">
                <a:solidFill>
                  <a:prstClr val="black"/>
                </a:solidFill>
              </a:rPr>
              <a:t>T(n/4)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478740" y="377918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zh-CN" sz="1400" dirty="0">
                <a:solidFill>
                  <a:prstClr val="black"/>
                </a:solidFill>
              </a:rPr>
              <a:t>T(n/4)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3878848" y="3415335"/>
            <a:ext cx="651831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65" idx="2"/>
          </p:cNvCxnSpPr>
          <p:nvPr/>
        </p:nvCxnSpPr>
        <p:spPr>
          <a:xfrm>
            <a:off x="4510823" y="3440339"/>
            <a:ext cx="376584" cy="3407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2" idx="2"/>
            <a:endCxn id="68" idx="0"/>
          </p:cNvCxnSpPr>
          <p:nvPr/>
        </p:nvCxnSpPr>
        <p:spPr>
          <a:xfrm flipH="1">
            <a:off x="5794750" y="3438427"/>
            <a:ext cx="287946" cy="344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2" idx="2"/>
            <a:endCxn id="69" idx="0"/>
          </p:cNvCxnSpPr>
          <p:nvPr/>
        </p:nvCxnSpPr>
        <p:spPr>
          <a:xfrm>
            <a:off x="6082696" y="3438427"/>
            <a:ext cx="720080" cy="3407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5758660" y="3070668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O(n/2)</a:t>
            </a:r>
            <a:endParaRPr lang="zh-CN" altLang="en-US" sz="1400" dirty="0"/>
          </a:p>
        </p:txBody>
      </p:sp>
      <p:cxnSp>
        <p:nvCxnSpPr>
          <p:cNvPr id="75" name="直接箭头连接符 74"/>
          <p:cNvCxnSpPr/>
          <p:nvPr/>
        </p:nvCxnSpPr>
        <p:spPr>
          <a:xfrm flipH="1">
            <a:off x="3585897" y="4139223"/>
            <a:ext cx="376325" cy="66735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6832374" y="4162422"/>
            <a:ext cx="222430" cy="64415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H="1">
            <a:off x="4894521" y="4156832"/>
            <a:ext cx="63331" cy="68318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5830668" y="4173011"/>
            <a:ext cx="59485" cy="66700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3234535" y="4849762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4471816" y="4868188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5614687" y="4869160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6802776" y="4869160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3567054" y="3764459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black"/>
                </a:solidFill>
              </a:rPr>
              <a:t>O(n/4)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4568219" y="3771891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O(n/4)</a:t>
            </a:r>
            <a:endParaRPr lang="zh-CN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5472866" y="3778501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O(n/4)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6480486" y="3778501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O(n/4)</a:t>
            </a:r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6802776" y="4868188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O(1)</a:t>
            </a:r>
            <a:endParaRPr lang="zh-CN" altLang="en-US" dirty="0"/>
          </a:p>
        </p:txBody>
      </p:sp>
      <p:cxnSp>
        <p:nvCxnSpPr>
          <p:cNvPr id="88" name="直接箭头连接符 87"/>
          <p:cNvCxnSpPr/>
          <p:nvPr/>
        </p:nvCxnSpPr>
        <p:spPr>
          <a:xfrm flipV="1">
            <a:off x="3947910" y="5027978"/>
            <a:ext cx="438257" cy="5308"/>
          </a:xfrm>
          <a:prstGeom prst="straightConnector1">
            <a:avLst/>
          </a:prstGeom>
          <a:ln w="28575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5149278" y="5027978"/>
            <a:ext cx="438257" cy="5308"/>
          </a:xfrm>
          <a:prstGeom prst="straightConnector1">
            <a:avLst/>
          </a:prstGeom>
          <a:ln w="28575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flipV="1">
            <a:off x="6307769" y="5039293"/>
            <a:ext cx="438257" cy="5308"/>
          </a:xfrm>
          <a:prstGeom prst="straightConnector1">
            <a:avLst/>
          </a:prstGeom>
          <a:ln w="28575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3231355" y="4847958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O(1)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4471816" y="4864380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O(1)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5617918" y="4864380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O(1)</a:t>
            </a:r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7846892" y="2414291"/>
            <a:ext cx="5400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7846892" y="3057223"/>
            <a:ext cx="537621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7846892" y="3767147"/>
            <a:ext cx="537621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7846892" y="4868188"/>
            <a:ext cx="561652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endParaRPr lang="zh-CN" altLang="en-US" dirty="0"/>
          </a:p>
        </p:txBody>
      </p:sp>
      <p:cxnSp>
        <p:nvCxnSpPr>
          <p:cNvPr id="98" name="直接箭头连接符 97"/>
          <p:cNvCxnSpPr/>
          <p:nvPr/>
        </p:nvCxnSpPr>
        <p:spPr>
          <a:xfrm flipV="1">
            <a:off x="5869512" y="2594311"/>
            <a:ext cx="1834784" cy="530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 flipV="1">
            <a:off x="6469930" y="3243818"/>
            <a:ext cx="1290542" cy="1629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 flipV="1">
            <a:off x="7172825" y="3968605"/>
            <a:ext cx="587647" cy="779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V="1">
            <a:off x="7507598" y="5048208"/>
            <a:ext cx="313008" cy="530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左大括号 8198"/>
          <p:cNvSpPr>
            <a:spLocks/>
          </p:cNvSpPr>
          <p:nvPr/>
        </p:nvSpPr>
        <p:spPr bwMode="auto">
          <a:xfrm>
            <a:off x="2945771" y="2518328"/>
            <a:ext cx="129323" cy="2566856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03" name="矩形 102"/>
          <p:cNvSpPr/>
          <p:nvPr/>
        </p:nvSpPr>
        <p:spPr>
          <a:xfrm>
            <a:off x="1919536" y="3468275"/>
            <a:ext cx="994414" cy="4902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深度</a:t>
            </a:r>
            <a:r>
              <a:rPr lang="en-US" altLang="zh-CN" dirty="0" smtClean="0"/>
              <a:t>k=</a:t>
            </a:r>
            <a:r>
              <a:rPr lang="en-US" altLang="zh-CN" dirty="0" err="1" smtClean="0"/>
              <a:t>logn</a:t>
            </a:r>
            <a:endParaRPr lang="zh-CN" altLang="en-US" dirty="0"/>
          </a:p>
        </p:txBody>
      </p:sp>
      <p:sp>
        <p:nvSpPr>
          <p:cNvPr id="54" name="文本框 8197"/>
          <p:cNvSpPr txBox="1">
            <a:spLocks noChangeArrowheads="1"/>
          </p:cNvSpPr>
          <p:nvPr/>
        </p:nvSpPr>
        <p:spPr bwMode="auto">
          <a:xfrm>
            <a:off x="5057442" y="1556346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55" name="左大括号 8198"/>
          <p:cNvSpPr>
            <a:spLocks/>
          </p:cNvSpPr>
          <p:nvPr/>
        </p:nvSpPr>
        <p:spPr bwMode="auto">
          <a:xfrm>
            <a:off x="5886135" y="1340321"/>
            <a:ext cx="112589" cy="864543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56" name="文本框 8200"/>
          <p:cNvSpPr txBox="1">
            <a:spLocks noChangeArrowheads="1"/>
          </p:cNvSpPr>
          <p:nvPr/>
        </p:nvSpPr>
        <p:spPr bwMode="auto">
          <a:xfrm>
            <a:off x="6000538" y="1738210"/>
            <a:ext cx="36760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/>
              <a:t>T(n/2)+T(n/2)+ </a:t>
            </a:r>
            <a:r>
              <a:rPr lang="en-US" altLang="zh-CN" sz="2400" b="1" dirty="0" smtClean="0"/>
              <a:t>O(n)    n&gt;1</a:t>
            </a:r>
            <a:endParaRPr lang="en-US" altLang="zh-CN" sz="2400" b="1" dirty="0"/>
          </a:p>
        </p:txBody>
      </p:sp>
      <p:sp>
        <p:nvSpPr>
          <p:cNvPr id="57" name="文本框 8199"/>
          <p:cNvSpPr txBox="1">
            <a:spLocks noChangeArrowheads="1"/>
          </p:cNvSpPr>
          <p:nvPr/>
        </p:nvSpPr>
        <p:spPr bwMode="auto">
          <a:xfrm>
            <a:off x="6035418" y="1196305"/>
            <a:ext cx="36679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       n=1</a:t>
            </a:r>
            <a:endParaRPr lang="en-US" altLang="zh-CN" sz="2400" b="1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3058237"/>
            <a:ext cx="8871812" cy="23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4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02" grpId="0" animBg="1"/>
      <p:bldP spid="1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作业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：利用归并排序算法对下述数据进行排序</a:t>
            </a:r>
            <a:r>
              <a:rPr lang="zh-CN" altLang="en-US" b="1" dirty="0">
                <a:solidFill>
                  <a:srgbClr val="FF0000"/>
                </a:solidFill>
              </a:rPr>
              <a:t>，要求写出分解及合并过程。</a:t>
            </a: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495600" y="2492896"/>
          <a:ext cx="4365335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7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78" y="2487112"/>
            <a:ext cx="8896126" cy="39979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第三章 分治法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342900" lvl="1" indent="-342900" algn="just">
              <a:buFont typeface="Wingdings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问题讨论： 一个袋子中装有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硬币，其中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有一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个硬币是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伪造的，并且那个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伪造的硬币比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真的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硬币重量轻。要求：用一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台没有砝码的天平，试用较少的测量次数找出这个伪币。 </a:t>
            </a:r>
          </a:p>
        </p:txBody>
      </p:sp>
    </p:spTree>
    <p:extLst>
      <p:ext uri="{BB962C8B-B14F-4D97-AF65-F5344CB8AC3E}">
        <p14:creationId xmlns:p14="http://schemas.microsoft.com/office/powerpoint/2010/main" val="184604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402773"/>
            <a:ext cx="8396350" cy="451303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三、归并排序算法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 smtClean="0"/>
              <a:t>分治法一般步骤</a:t>
            </a:r>
            <a:endParaRPr lang="en-US" altLang="zh-CN" b="1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281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四、大整数乘法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问题描述</a:t>
                </a:r>
                <a:r>
                  <a:rPr lang="en-US" altLang="zh-CN" b="1" dirty="0" smtClean="0"/>
                  <a:t>: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都是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位的二进制整数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，计算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它们的乘积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/>
                  <a:t>分析：按正常的乘法规则要</a:t>
                </a:r>
                <a:r>
                  <a:rPr lang="zh-CN" altLang="en-US" b="1" dirty="0" smtClean="0"/>
                  <a:t>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次</a:t>
                </a:r>
                <a:r>
                  <a:rPr lang="zh-CN" altLang="en-US" b="1" dirty="0"/>
                  <a:t>一位数的乘法</a:t>
                </a:r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           </a:t>
                </a:r>
                <a:r>
                  <a:rPr lang="zh-CN" altLang="en-US" b="1" dirty="0" smtClean="0"/>
                  <a:t>效率较低。</a:t>
                </a:r>
                <a:endParaRPr lang="en-US" altLang="zh-CN" b="1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b="1" dirty="0" smtClean="0"/>
                  <a:t>尝试利用分而治之策略设计算法，提高运算效率。</a:t>
                </a:r>
                <a:endParaRPr lang="en-US" altLang="zh-CN" b="1" dirty="0"/>
              </a:p>
              <a:p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120336" y="1916832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ea typeface="宋体" panose="02010600030101010101" pitchFamily="2" charset="-122"/>
              </a:rPr>
              <a:t>0 . 1 1 0 1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9120336" y="2378794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ea typeface="宋体" panose="02010600030101010101" pitchFamily="2" charset="-122"/>
              </a:rPr>
              <a:t>0 . 1 0 1 1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9564836" y="2839169"/>
            <a:ext cx="1162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ea typeface="宋体" panose="02010600030101010101" pitchFamily="2" charset="-122"/>
              </a:rPr>
              <a:t>1 1 0 1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9307661" y="3301132"/>
            <a:ext cx="1162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ea typeface="宋体" panose="02010600030101010101" pitchFamily="2" charset="-122"/>
              </a:rPr>
              <a:t>1 1 0 1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002861" y="3763094"/>
            <a:ext cx="1162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ea typeface="宋体" panose="02010600030101010101" pitchFamily="2" charset="-122"/>
              </a:rPr>
              <a:t>0 0 0 0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774261" y="4223469"/>
            <a:ext cx="1162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dirty="0">
                <a:ea typeface="宋体" panose="02010600030101010101" pitchFamily="2" charset="-122"/>
              </a:rPr>
              <a:t>1 1 0 1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053536" y="4683844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>
                <a:ea typeface="宋体" panose="02010600030101010101" pitchFamily="2" charset="-122"/>
              </a:rPr>
              <a:t>0 . 1 0 0 0 1 1 1 1</a:t>
            </a: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8717111" y="2916957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8107511" y="4745757"/>
            <a:ext cx="2667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8759974" y="2397844"/>
            <a:ext cx="387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>
                <a:ea typeface="宋体" panose="02010600030101010101" pitchFamily="2" charset="-122"/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368635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nimBg="1"/>
      <p:bldP spid="15" grpId="0" animBg="1"/>
      <p:bldP spid="16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四、大整数乘法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算法步骤：</a:t>
            </a:r>
            <a:endParaRPr lang="en-US" altLang="zh-CN" b="1" dirty="0" smtClean="0"/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n(n&gt;1)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的二进制整数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各分为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段，每段的长为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为简单起见，假设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的幂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求解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n/2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位相乘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子问题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逐步划分，直到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，进行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位二进制相乘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合并的解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029668"/>
              </p:ext>
            </p:extLst>
          </p:nvPr>
        </p:nvGraphicFramePr>
        <p:xfrm>
          <a:off x="2747627" y="2132856"/>
          <a:ext cx="5670629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" r:id="rId3" imgW="3142857" imgH="809738" progId="PBrush">
                  <p:embed/>
                </p:oleObj>
              </mc:Choice>
              <mc:Fallback>
                <p:oleObj r:id="rId3" imgW="3142857" imgH="8097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627" y="2132856"/>
                        <a:ext cx="5670629" cy="1512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698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76" y="3931421"/>
            <a:ext cx="6270735" cy="187384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四、大整数乘法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1089232" cy="4896544"/>
              </a:xfrm>
            </p:spPr>
            <p:txBody>
              <a:bodyPr/>
              <a:lstStyle/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分段后，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X=A*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Y=C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+D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XY=(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+B)(C*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+D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+(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AD+CB)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+BD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  <a:p>
                <a:pPr marL="457200" lvl="1" indent="0">
                  <a:buNone/>
                </a:pP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X,Y,n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A,C,n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/2)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+(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A,D,n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/2)+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C,B,n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/2))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B,D,n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/2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b="1" dirty="0" smtClean="0"/>
                  <a:t>时间复杂度：</a:t>
                </a:r>
                <a:endParaRPr lang="en-US" altLang="zh-CN" b="1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—(k=1,a=4,b=2,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k&lt;log4=2)</a:t>
                </a:r>
                <a:endParaRPr lang="zh-CN" alt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1089232" cy="4896544"/>
              </a:xfrm>
              <a:blipFill rotWithShape="0">
                <a:blip r:embed="rId4"/>
                <a:stretch>
                  <a:fillRect b="-2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022856"/>
              </p:ext>
            </p:extLst>
          </p:nvPr>
        </p:nvGraphicFramePr>
        <p:xfrm>
          <a:off x="3268569" y="1052438"/>
          <a:ext cx="4861657" cy="1296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r:id="rId5" imgW="3142857" imgH="809738" progId="PBrush">
                  <p:embed/>
                </p:oleObj>
              </mc:Choice>
              <mc:Fallback>
                <p:oleObj r:id="rId5" imgW="3142857" imgH="8097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569" y="1052438"/>
                        <a:ext cx="4861657" cy="12964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8197"/>
          <p:cNvSpPr txBox="1">
            <a:spLocks noChangeArrowheads="1"/>
          </p:cNvSpPr>
          <p:nvPr/>
        </p:nvSpPr>
        <p:spPr bwMode="auto">
          <a:xfrm>
            <a:off x="1506641" y="4868714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7" name="左大括号 8198"/>
          <p:cNvSpPr>
            <a:spLocks/>
          </p:cNvSpPr>
          <p:nvPr/>
        </p:nvSpPr>
        <p:spPr bwMode="auto">
          <a:xfrm>
            <a:off x="2335334" y="4652689"/>
            <a:ext cx="112589" cy="864543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8" name="文本框 8200"/>
          <p:cNvSpPr txBox="1">
            <a:spLocks noChangeArrowheads="1"/>
          </p:cNvSpPr>
          <p:nvPr/>
        </p:nvSpPr>
        <p:spPr bwMode="auto">
          <a:xfrm>
            <a:off x="2449737" y="5050578"/>
            <a:ext cx="3142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T(n/2)+ O(n)     n&gt;1</a:t>
            </a:r>
            <a:endParaRPr lang="en-US" altLang="zh-CN" sz="2400" b="1" dirty="0"/>
          </a:p>
        </p:txBody>
      </p:sp>
      <p:sp>
        <p:nvSpPr>
          <p:cNvPr id="9" name="文本框 8199"/>
          <p:cNvSpPr txBox="1">
            <a:spLocks noChangeArrowheads="1"/>
          </p:cNvSpPr>
          <p:nvPr/>
        </p:nvSpPr>
        <p:spPr bwMode="auto">
          <a:xfrm>
            <a:off x="2484617" y="4508673"/>
            <a:ext cx="3052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n=1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89295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26" y="3551987"/>
            <a:ext cx="6601243" cy="197260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四、大整数乘法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1089232" cy="4896544"/>
              </a:xfrm>
            </p:spPr>
            <p:txBody>
              <a:bodyPr/>
              <a:lstStyle/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改写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XY=(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+B)(C*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+D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+(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AD+CB)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+BD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=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+[(A-B)(D-C)+AC+BD]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+BD=                      </a:t>
                </a:r>
                <a:endParaRPr lang="zh-CN" alt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A,C,n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/2)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(A-B,D-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C,n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/2)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B,D,n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/2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dirty="0" smtClean="0"/>
              </a:p>
              <a:p>
                <a:pPr lvl="1"/>
                <a:r>
                  <a:rPr lang="zh-CN" altLang="en-US" b="1" dirty="0" smtClean="0"/>
                  <a:t>时间复杂度：</a:t>
                </a:r>
                <a:endParaRPr lang="en-US" altLang="zh-CN" b="1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—(k=1,a=3,b=2,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k&lt;log3=2)</a:t>
                </a:r>
                <a:endParaRPr lang="zh-CN" alt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1089232" cy="4896544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575720" y="1085664"/>
          <a:ext cx="4554506" cy="121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r:id="rId5" imgW="3142857" imgH="809738" progId="PBrush">
                  <p:embed/>
                </p:oleObj>
              </mc:Choice>
              <mc:Fallback>
                <p:oleObj r:id="rId5" imgW="3142857" imgH="8097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720" y="1085664"/>
                        <a:ext cx="4554506" cy="1214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8197"/>
          <p:cNvSpPr txBox="1">
            <a:spLocks noChangeArrowheads="1"/>
          </p:cNvSpPr>
          <p:nvPr/>
        </p:nvSpPr>
        <p:spPr bwMode="auto">
          <a:xfrm>
            <a:off x="1415480" y="4436666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7" name="左大括号 8198"/>
          <p:cNvSpPr>
            <a:spLocks/>
          </p:cNvSpPr>
          <p:nvPr/>
        </p:nvSpPr>
        <p:spPr bwMode="auto">
          <a:xfrm>
            <a:off x="2244173" y="4220641"/>
            <a:ext cx="112589" cy="864543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8" name="文本框 8200"/>
          <p:cNvSpPr txBox="1">
            <a:spLocks noChangeArrowheads="1"/>
          </p:cNvSpPr>
          <p:nvPr/>
        </p:nvSpPr>
        <p:spPr bwMode="auto">
          <a:xfrm>
            <a:off x="2358576" y="4618530"/>
            <a:ext cx="3065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/>
              <a:t>3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T(n/2)+ O(n)     n&gt;1</a:t>
            </a:r>
            <a:endParaRPr lang="en-US" altLang="zh-CN" sz="2400" b="1" dirty="0"/>
          </a:p>
        </p:txBody>
      </p:sp>
      <p:sp>
        <p:nvSpPr>
          <p:cNvPr id="9" name="文本框 8199"/>
          <p:cNvSpPr txBox="1">
            <a:spLocks noChangeArrowheads="1"/>
          </p:cNvSpPr>
          <p:nvPr/>
        </p:nvSpPr>
        <p:spPr bwMode="auto">
          <a:xfrm>
            <a:off x="2393456" y="4076625"/>
            <a:ext cx="3052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n=1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10625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" y="2018365"/>
            <a:ext cx="4989989" cy="52228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四、大整数乘法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问题描述</a:t>
            </a:r>
            <a:r>
              <a:rPr lang="en-US" altLang="zh-CN" b="1" dirty="0"/>
              <a:t>: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位的二进制整数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，计算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它们的乘积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X,Y,n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划分为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n/2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位二进制数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相乘，层层划分，直到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计算子问题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合并子问题解，得出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99" y="908721"/>
            <a:ext cx="6964582" cy="5576372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8996933" y="1747443"/>
            <a:ext cx="1080119" cy="432047"/>
          </a:xfrm>
          <a:prstGeom prst="wedgeRoundRectCallout">
            <a:avLst>
              <a:gd name="adj1" fmla="val -78552"/>
              <a:gd name="adj2" fmla="val 564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239530" y="1587803"/>
            <a:ext cx="3448758" cy="720080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标注 10"/>
          <p:cNvSpPr/>
          <p:nvPr/>
        </p:nvSpPr>
        <p:spPr>
          <a:xfrm>
            <a:off x="9063194" y="2750214"/>
            <a:ext cx="1512168" cy="515909"/>
          </a:xfrm>
          <a:prstGeom prst="wedgeRoundRectCallout">
            <a:avLst>
              <a:gd name="adj1" fmla="val -78552"/>
              <a:gd name="adj2" fmla="val 564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递归出口</a:t>
            </a:r>
            <a:r>
              <a:rPr lang="en-US" altLang="zh-CN" dirty="0" smtClean="0"/>
              <a:t>n=1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5232352" y="2340410"/>
            <a:ext cx="3422543" cy="1952686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标注 16"/>
          <p:cNvSpPr/>
          <p:nvPr/>
        </p:nvSpPr>
        <p:spPr>
          <a:xfrm>
            <a:off x="9598958" y="3474997"/>
            <a:ext cx="1512168" cy="515909"/>
          </a:xfrm>
          <a:prstGeom prst="wedgeRoundRectCallout">
            <a:avLst>
              <a:gd name="adj1" fmla="val -43155"/>
              <a:gd name="adj2" fmla="val 8633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划分子问题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5449272" y="4280613"/>
            <a:ext cx="4103112" cy="493238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标注 18"/>
          <p:cNvSpPr/>
          <p:nvPr/>
        </p:nvSpPr>
        <p:spPr>
          <a:xfrm>
            <a:off x="10230217" y="4230016"/>
            <a:ext cx="1598867" cy="515909"/>
          </a:xfrm>
          <a:prstGeom prst="wedgeRoundRectCallout">
            <a:avLst>
              <a:gd name="adj1" fmla="val -56535"/>
              <a:gd name="adj2" fmla="val 9642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递归求解子问题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5439360" y="4827453"/>
            <a:ext cx="6273263" cy="551992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标注 20"/>
          <p:cNvSpPr/>
          <p:nvPr/>
        </p:nvSpPr>
        <p:spPr>
          <a:xfrm>
            <a:off x="9940957" y="5721662"/>
            <a:ext cx="1888127" cy="515909"/>
          </a:xfrm>
          <a:prstGeom prst="wedgeRoundRectCallout">
            <a:avLst>
              <a:gd name="adj1" fmla="val -80143"/>
              <a:gd name="adj2" fmla="val -4191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合并子问题解，求解原问题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5439360" y="5458807"/>
            <a:ext cx="3969008" cy="411557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标注 24"/>
              <p:cNvSpPr/>
              <p:nvPr/>
            </p:nvSpPr>
            <p:spPr>
              <a:xfrm>
                <a:off x="1312162" y="5507472"/>
                <a:ext cx="1888127" cy="515909"/>
              </a:xfrm>
              <a:prstGeom prst="wedgeRoundRectCallout">
                <a:avLst>
                  <a:gd name="adj1" fmla="val 145701"/>
                  <a:gd name="adj2" fmla="val -103873"/>
                  <a:gd name="adj3" fmla="val 16667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圆角矩形标注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162" y="5507472"/>
                <a:ext cx="1888127" cy="515909"/>
              </a:xfrm>
              <a:prstGeom prst="wedgeRoundRectCallout">
                <a:avLst>
                  <a:gd name="adj1" fmla="val 145701"/>
                  <a:gd name="adj2" fmla="val -103873"/>
                  <a:gd name="adj3" fmla="val 16667"/>
                </a:avLst>
              </a:prstGeom>
              <a:blipFill rotWithShape="0">
                <a:blip r:embed="rId5"/>
                <a:stretch>
                  <a:fillRect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1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四、大整数乘法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课堂练习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4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请给出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从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|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X|,|Y|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计算得到大整数乘法中的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的方法（列出计算公式）。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zh-CN" dirty="0" smtClean="0"/>
                  <a:t>+B,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zh-CN" dirty="0" smtClean="0"/>
                  <a:t>+D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9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Strassen</a:t>
            </a:r>
            <a:r>
              <a:rPr lang="zh-CN" altLang="en-US" dirty="0"/>
              <a:t>矩阵乘法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r>
                  <a:rPr lang="zh-CN" altLang="en-US" b="1" dirty="0" smtClean="0"/>
                  <a:t>问题描述</a:t>
                </a:r>
                <a:r>
                  <a:rPr lang="zh-CN" altLang="en-US" b="1" dirty="0"/>
                  <a:t>：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en-US" altLang="zh-CN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n×n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的矩阵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乘积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C=AB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b="1" dirty="0" smtClean="0"/>
                  <a:t>分析：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依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此定义来计算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的乘积矩阵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，每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的一个元素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C[</a:t>
                </a:r>
                <a:r>
                  <a:rPr lang="en-US" altLang="zh-CN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，需要做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个标量乘法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n-1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次加法。因此，求出矩阵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个元素所需的计算时间为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Strassen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算法在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矩阵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乘法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用分而治之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策略，将计算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阶矩阵乘积所需的计算时间改进到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b="1" i="0" smtClean="0">
                            <a:latin typeface="Cambria Math" panose="02040503050406030204" pitchFamily="18" charset="0"/>
                          </a:rPr>
                          <m:t>2.81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zh-CN" altLang="en-US" dirty="0" smtClean="0"/>
              </a:p>
              <a:p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4"/>
                <a:stretch>
                  <a:fillRect l="-110" r="-880" b="-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199456" y="2492896"/>
          <a:ext cx="3656086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4" r:id="rId5" imgW="1590897" imgH="438095" progId="PBrush">
                  <p:embed/>
                </p:oleObj>
              </mc:Choice>
              <mc:Fallback>
                <p:oleObj r:id="rId5" imgW="1590897" imgH="43809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2492896"/>
                        <a:ext cx="3656086" cy="10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63" name="Picture 43" descr="https://img.xjishu.com/img/zl/2020/6/26/k4veo6ey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676" y="2060848"/>
            <a:ext cx="5784575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Strassen</a:t>
            </a:r>
            <a:r>
              <a:rPr lang="zh-CN" altLang="en-US" dirty="0"/>
              <a:t>矩阵乘法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/>
              <a:t>问题描述：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的矩阵，求乘积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C=AB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/>
              <a:t>算法</a:t>
            </a:r>
            <a:r>
              <a:rPr lang="zh-CN" altLang="en-US" sz="2400" b="1" dirty="0" smtClean="0"/>
              <a:t>步骤</a:t>
            </a:r>
            <a:r>
              <a:rPr lang="zh-CN" altLang="en-US" sz="2400" b="1" dirty="0" smtClean="0"/>
              <a:t>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的幂。将矩阵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中每一矩阵都分块成为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个大小相等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n/2×n/2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子矩阵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b="1" dirty="0" smtClean="0"/>
              <a:t>递归计算</a:t>
            </a:r>
            <a:r>
              <a:rPr lang="zh-CN" altLang="en-US" sz="2400" b="1" dirty="0" smtClean="0"/>
              <a:t>子矩阵的乘积（</a:t>
            </a:r>
            <a:r>
              <a:rPr lang="zh-CN" altLang="en-US" sz="2400" b="1" dirty="0"/>
              <a:t>逐步划分，当划分到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  <a:r>
              <a:rPr lang="zh-CN" altLang="en-US" sz="2400" b="1" dirty="0"/>
              <a:t>时，可以依据公式直接进行</a:t>
            </a:r>
            <a:r>
              <a:rPr lang="zh-CN" altLang="en-US" sz="2400" b="1" dirty="0" smtClean="0"/>
              <a:t>计算）</a:t>
            </a:r>
            <a:endParaRPr lang="en-US" altLang="zh-CN" sz="2400" b="1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b="1" dirty="0" smtClean="0"/>
              <a:t>合并子矩阵乘积，得解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068960"/>
            <a:ext cx="4884893" cy="1008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573767"/>
            <a:ext cx="2520280" cy="2186343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819385" y="3365633"/>
            <a:ext cx="864096" cy="207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3789040"/>
            <a:ext cx="6270735" cy="187384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Strassen</a:t>
            </a:r>
            <a:r>
              <a:rPr lang="zh-CN" altLang="en-US" dirty="0"/>
              <a:t>矩阵乘法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1089232" cy="4757999"/>
              </a:xfrm>
            </p:spPr>
            <p:txBody>
              <a:bodyPr/>
              <a:lstStyle/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时间复杂度：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维矩阵相乘，转化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次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n/2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维矩阵相乘</a:t>
                </a:r>
              </a:p>
              <a:p>
                <a:pPr marL="4000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lvl="2" indent="0">
                  <a:buNone/>
                </a:pPr>
                <a:endParaRPr lang="en-US" altLang="zh-CN" dirty="0" smtClean="0"/>
              </a:p>
              <a:p>
                <a:pPr marL="400050" lvl="2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)—(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k=0,a=8,b=2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k&lt;log8=3)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zh-CN" altLang="en-US" dirty="0" smtClean="0"/>
              </a:p>
              <a:p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1089232" cy="4757999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8197"/>
          <p:cNvSpPr txBox="1">
            <a:spLocks noChangeArrowheads="1"/>
          </p:cNvSpPr>
          <p:nvPr/>
        </p:nvSpPr>
        <p:spPr bwMode="auto">
          <a:xfrm>
            <a:off x="1415480" y="4436666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11" name="左大括号 8198"/>
          <p:cNvSpPr>
            <a:spLocks/>
          </p:cNvSpPr>
          <p:nvPr/>
        </p:nvSpPr>
        <p:spPr bwMode="auto">
          <a:xfrm>
            <a:off x="2244173" y="4220641"/>
            <a:ext cx="112589" cy="864543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8200"/>
              <p:cNvSpPr txBox="1">
                <a:spLocks noChangeArrowheads="1"/>
              </p:cNvSpPr>
              <p:nvPr/>
            </p:nvSpPr>
            <p:spPr bwMode="auto">
              <a:xfrm>
                <a:off x="2358576" y="4618530"/>
                <a:ext cx="306365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400" b="1" dirty="0" smtClean="0"/>
                  <a:t>8</a:t>
                </a:r>
                <a:r>
                  <a:rPr lang="zh-CN" altLang="en-US" sz="2400" b="1" dirty="0" smtClean="0"/>
                  <a:t>*</a:t>
                </a:r>
                <a:r>
                  <a:rPr lang="en-US" altLang="zh-CN" sz="2400" b="1" dirty="0" smtClean="0"/>
                  <a:t>T(n/2)+ O(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b="1" dirty="0" smtClean="0"/>
                  <a:t>)     n&gt;2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12" name="文本框 8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8576" y="4618530"/>
                <a:ext cx="306365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187" t="-10667" r="-2191" b="-3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8199"/>
          <p:cNvSpPr txBox="1">
            <a:spLocks noChangeArrowheads="1"/>
          </p:cNvSpPr>
          <p:nvPr/>
        </p:nvSpPr>
        <p:spPr bwMode="auto">
          <a:xfrm>
            <a:off x="2393456" y="4076625"/>
            <a:ext cx="31293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 n=2</a:t>
            </a:r>
            <a:endParaRPr lang="en-US" altLang="zh-CN" sz="2400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5" y="1755677"/>
            <a:ext cx="3697027" cy="762968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5650750" y="2052350"/>
            <a:ext cx="864096" cy="207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73" y="1042268"/>
            <a:ext cx="2520280" cy="21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一、分治法的基本思想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b="1" dirty="0" smtClean="0"/>
              <a:t>基本思想</a:t>
            </a:r>
            <a:endParaRPr lang="en-US" altLang="zh-CN" b="1" dirty="0" smtClean="0"/>
          </a:p>
          <a:p>
            <a:pPr lvl="1" algn="just"/>
            <a:r>
              <a:rPr lang="zh-CN" altLang="en-US" sz="2400" b="1" dirty="0" smtClean="0"/>
              <a:t>为了</a:t>
            </a:r>
            <a:r>
              <a:rPr lang="zh-CN" altLang="en-US" sz="2400" b="1" dirty="0"/>
              <a:t>解决一个大的问题，</a:t>
            </a:r>
            <a:r>
              <a:rPr lang="zh-CN" altLang="en-US" sz="2400" b="1" dirty="0" smtClean="0"/>
              <a:t>可以先把原问题</a:t>
            </a:r>
            <a:r>
              <a:rPr lang="zh-CN" altLang="en-US" sz="2400" b="1" dirty="0"/>
              <a:t>分解成</a:t>
            </a:r>
            <a:r>
              <a:rPr lang="zh-CN" altLang="en-US" sz="2400" b="1" dirty="0" smtClean="0"/>
              <a:t>两</a:t>
            </a:r>
            <a:r>
              <a:rPr lang="zh-CN" altLang="en-US" sz="2400" b="1" dirty="0"/>
              <a:t>个或多个更小的问题； </a:t>
            </a:r>
            <a:r>
              <a:rPr lang="zh-CN" altLang="en-US" sz="2400" b="1" dirty="0" smtClean="0"/>
              <a:t>之后，分别</a:t>
            </a:r>
            <a:r>
              <a:rPr lang="zh-CN" altLang="en-US" sz="2400" b="1" dirty="0"/>
              <a:t>解决每个小</a:t>
            </a:r>
            <a:r>
              <a:rPr lang="zh-CN" altLang="en-US" sz="2400" b="1" dirty="0" smtClean="0"/>
              <a:t>问题，最终，把</a:t>
            </a:r>
            <a:r>
              <a:rPr lang="zh-CN" altLang="en-US" sz="2400" b="1" dirty="0"/>
              <a:t>各小问题的解答组合起来，即可得到原问题的解答。小问题通常与原</a:t>
            </a:r>
            <a:r>
              <a:rPr lang="zh-CN" altLang="en-US" sz="2400" b="1" dirty="0" smtClean="0"/>
              <a:t>问题是同一问题，</a:t>
            </a:r>
            <a:r>
              <a:rPr lang="zh-CN" altLang="en-US" sz="2400" b="1" dirty="0"/>
              <a:t>可以递归地使用分而治之策略来解决。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77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Strassen</a:t>
            </a:r>
            <a:r>
              <a:rPr lang="zh-CN" altLang="en-US" dirty="0"/>
              <a:t>矩阵乘法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4757999"/>
          </a:xfrm>
        </p:spPr>
        <p:txBody>
          <a:bodyPr/>
          <a:lstStyle/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83" y="1447704"/>
            <a:ext cx="2623297" cy="2275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5" y="1772815"/>
            <a:ext cx="5081639" cy="151216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 rot="5400000">
            <a:off x="5636579" y="3384023"/>
            <a:ext cx="504056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447928" y="1447704"/>
            <a:ext cx="5256584" cy="2275710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58" y="4185495"/>
            <a:ext cx="2794580" cy="1564090"/>
          </a:xfrm>
          <a:prstGeom prst="rect">
            <a:avLst/>
          </a:prstGeom>
        </p:spPr>
      </p:pic>
      <p:sp>
        <p:nvSpPr>
          <p:cNvPr id="16" name="圆角矩形标注 15"/>
          <p:cNvSpPr/>
          <p:nvPr/>
        </p:nvSpPr>
        <p:spPr>
          <a:xfrm>
            <a:off x="6888088" y="4581128"/>
            <a:ext cx="2448272" cy="864096"/>
          </a:xfrm>
          <a:prstGeom prst="wedgeRoundRectCallout">
            <a:avLst>
              <a:gd name="adj1" fmla="val -145396"/>
              <a:gd name="adj2" fmla="val -1589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r>
              <a:rPr lang="zh-CN" altLang="en-US" dirty="0" smtClean="0"/>
              <a:t>维</a:t>
            </a:r>
            <a:r>
              <a:rPr lang="zh-CN" altLang="en-US" dirty="0" smtClean="0"/>
              <a:t>矩阵</a:t>
            </a:r>
            <a:r>
              <a:rPr lang="zh-CN" altLang="en-US" dirty="0" smtClean="0"/>
              <a:t>相乘</a:t>
            </a:r>
            <a:r>
              <a:rPr lang="zh-CN" altLang="en-US" dirty="0" smtClean="0"/>
              <a:t>，转化为</a:t>
            </a:r>
            <a:r>
              <a:rPr lang="en-US" altLang="zh-CN" dirty="0" smtClean="0"/>
              <a:t>7</a:t>
            </a:r>
            <a:r>
              <a:rPr lang="zh-CN" altLang="en-US" dirty="0" smtClean="0"/>
              <a:t>次</a:t>
            </a:r>
            <a:r>
              <a:rPr lang="en-US" altLang="zh-CN" dirty="0" smtClean="0"/>
              <a:t>n/2</a:t>
            </a:r>
            <a:r>
              <a:rPr lang="zh-CN" altLang="en-US" dirty="0" smtClean="0"/>
              <a:t>维矩阵相乘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93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63" y="4055247"/>
            <a:ext cx="6747207" cy="201622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Strassen</a:t>
            </a:r>
            <a:r>
              <a:rPr lang="zh-CN" altLang="en-US" dirty="0"/>
              <a:t>矩阵乘法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1089232" cy="4757999"/>
              </a:xfrm>
            </p:spPr>
            <p:txBody>
              <a:bodyPr/>
              <a:lstStyle/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度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维矩阵相乘，转化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次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n/2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维矩阵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相乘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课堂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练习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给时间复杂度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递归式，计算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lvl="2" indent="0">
                  <a:buNone/>
                </a:pPr>
                <a:endParaRPr lang="en-US" altLang="zh-CN" dirty="0" smtClean="0"/>
              </a:p>
              <a:p>
                <a:pPr marL="400050" lvl="2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endPara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)—(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k=0,a=7,b=2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k&lt;log7)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zh-CN" altLang="en-US" dirty="0" smtClean="0"/>
              </a:p>
              <a:p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3392" y="1196752"/>
                <a:ext cx="11089232" cy="4757999"/>
              </a:xfrm>
              <a:blipFill rotWithShape="0">
                <a:blip r:embed="rId3"/>
                <a:stretch>
                  <a:fillRect b="-3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8197"/>
          <p:cNvSpPr txBox="1">
            <a:spLocks noChangeArrowheads="1"/>
          </p:cNvSpPr>
          <p:nvPr/>
        </p:nvSpPr>
        <p:spPr bwMode="auto">
          <a:xfrm>
            <a:off x="1415480" y="4725145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11" name="左大括号 8198"/>
          <p:cNvSpPr>
            <a:spLocks/>
          </p:cNvSpPr>
          <p:nvPr/>
        </p:nvSpPr>
        <p:spPr bwMode="auto">
          <a:xfrm>
            <a:off x="2244173" y="4509120"/>
            <a:ext cx="112589" cy="864543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8200"/>
              <p:cNvSpPr txBox="1">
                <a:spLocks noChangeArrowheads="1"/>
              </p:cNvSpPr>
              <p:nvPr/>
            </p:nvSpPr>
            <p:spPr bwMode="auto">
              <a:xfrm>
                <a:off x="2358576" y="4907009"/>
                <a:ext cx="314060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400" b="1" dirty="0" smtClean="0"/>
                  <a:t>7</a:t>
                </a:r>
                <a:r>
                  <a:rPr lang="zh-CN" altLang="en-US" sz="2400" b="1" dirty="0" smtClean="0"/>
                  <a:t>*</a:t>
                </a:r>
                <a:r>
                  <a:rPr lang="en-US" altLang="zh-CN" sz="2400" b="1" dirty="0" smtClean="0"/>
                  <a:t>T(n/2)+ O(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b="1" dirty="0" smtClean="0"/>
                  <a:t>)      n&gt;2</a:t>
                </a:r>
                <a:endParaRPr lang="en-US" altLang="zh-CN" sz="2400" b="1" dirty="0"/>
              </a:p>
            </p:txBody>
          </p:sp>
        </mc:Choice>
        <mc:Fallback>
          <p:sp>
            <p:nvSpPr>
              <p:cNvPr id="12" name="文本框 8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8576" y="4907009"/>
                <a:ext cx="314060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107" t="-10526" r="-213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8199"/>
          <p:cNvSpPr txBox="1">
            <a:spLocks noChangeArrowheads="1"/>
          </p:cNvSpPr>
          <p:nvPr/>
        </p:nvSpPr>
        <p:spPr bwMode="auto">
          <a:xfrm>
            <a:off x="2393456" y="4365104"/>
            <a:ext cx="31293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 n=2</a:t>
            </a:r>
            <a:endParaRPr lang="en-US" altLang="zh-CN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496738"/>
            <a:ext cx="3008740" cy="16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8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11" grpId="0" animBg="1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Strassen</a:t>
            </a:r>
            <a:r>
              <a:rPr lang="zh-CN" altLang="en-US" dirty="0"/>
              <a:t>矩阵乘法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dirty="0" smtClean="0"/>
              <a:t>问题描述</a:t>
            </a:r>
            <a:r>
              <a:rPr lang="en-US" altLang="zh-CN" dirty="0" smtClean="0"/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的矩阵，求乘积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C=AB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Strassen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n,A,B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划分为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个大小相等的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n/2×n/2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子矩阵，逐步划分，直到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</a:p>
          <a:p>
            <a:pPr marL="457200" lvl="1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递归计算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子矩阵的乘积。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合并子问题解，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得出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2564904"/>
            <a:ext cx="3838130" cy="79208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68" y="4847612"/>
            <a:ext cx="2520280" cy="14105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3386161"/>
            <a:ext cx="4589423" cy="13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8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Strassen</a:t>
            </a:r>
            <a:r>
              <a:rPr lang="zh-CN" altLang="en-US" dirty="0"/>
              <a:t>矩阵乘法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dirty="0" smtClean="0"/>
              <a:t>问题描述</a:t>
            </a:r>
            <a:r>
              <a:rPr lang="en-US" altLang="zh-CN" dirty="0" smtClean="0"/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的矩阵，求乘积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C=AB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Strassen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n,A,B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标注 24"/>
              <p:cNvSpPr/>
              <p:nvPr/>
            </p:nvSpPr>
            <p:spPr>
              <a:xfrm>
                <a:off x="1111529" y="3725840"/>
                <a:ext cx="1888127" cy="515909"/>
              </a:xfrm>
              <a:prstGeom prst="wedgeRoundRectCallout">
                <a:avLst>
                  <a:gd name="adj1" fmla="val 94516"/>
                  <a:gd name="adj2" fmla="val -75053"/>
                  <a:gd name="adj3" fmla="val 16667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2.81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圆角矩形标注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29" y="3725840"/>
                <a:ext cx="1888127" cy="515909"/>
              </a:xfrm>
              <a:prstGeom prst="wedgeRoundRectCallout">
                <a:avLst>
                  <a:gd name="adj1" fmla="val 94516"/>
                  <a:gd name="adj2" fmla="val -75053"/>
                  <a:gd name="adj3" fmla="val 16667"/>
                </a:avLst>
              </a:prstGeom>
              <a:blipFill rotWithShape="0"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0"/>
            <a:ext cx="8302223" cy="67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补充内容：矩形覆盖问题</a:t>
            </a:r>
            <a:br>
              <a:rPr lang="zh-CN" altLang="en-US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5472608"/>
          </a:xfrm>
        </p:spPr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问题描述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：我们可以用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2*1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的小矩形横着或者竖着去覆盖更大的矩形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。请问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2*1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的小矩形无重叠地覆盖一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大矩形，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总共有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多少种方法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C(n)=?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573274" y="2924944"/>
            <a:ext cx="8181355" cy="1046744"/>
            <a:chOff x="1559496" y="4077072"/>
            <a:chExt cx="8181355" cy="104674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496" y="4077072"/>
              <a:ext cx="8181355" cy="104674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76781" y="4207339"/>
              <a:ext cx="851893" cy="36113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238142" y="4417157"/>
              <a:ext cx="830907" cy="361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2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547260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：可以有两种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方式覆盖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步小矩形竖方向覆盖，问题转化为用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小矩形覆盖剩余面积问题，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C(n-1)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步小矩形横方向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覆盖，问题转化为用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矩形覆盖剩余面积问题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，求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C(n-2)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得到递归式：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201041" y="6304235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补充内容：矩形覆盖问题</a:t>
            </a:r>
            <a:br>
              <a:rPr lang="zh-CN" altLang="en-US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566930" y="2598280"/>
            <a:ext cx="8181355" cy="1046744"/>
            <a:chOff x="1566930" y="2598280"/>
            <a:chExt cx="8181355" cy="104674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6930" y="2598280"/>
              <a:ext cx="8181355" cy="104674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29570" y="2865907"/>
              <a:ext cx="786210" cy="51149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1559496" y="4077072"/>
            <a:ext cx="8181355" cy="1046744"/>
            <a:chOff x="1559496" y="4077072"/>
            <a:chExt cx="8181355" cy="104674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496" y="4077072"/>
              <a:ext cx="8181355" cy="104674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76781" y="4207339"/>
              <a:ext cx="851893" cy="36113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76781" y="4646889"/>
              <a:ext cx="851893" cy="361130"/>
            </a:xfrm>
            <a:prstGeom prst="rect">
              <a:avLst/>
            </a:prstGeom>
          </p:spPr>
        </p:pic>
      </p:grpSp>
      <p:sp>
        <p:nvSpPr>
          <p:cNvPr id="12" name="文本框 8197"/>
          <p:cNvSpPr txBox="1">
            <a:spLocks noChangeArrowheads="1"/>
          </p:cNvSpPr>
          <p:nvPr/>
        </p:nvSpPr>
        <p:spPr bwMode="auto">
          <a:xfrm>
            <a:off x="3215680" y="5410151"/>
            <a:ext cx="958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>
                <a:cs typeface="Times New Roman" panose="02020603050405020304" pitchFamily="18" charset="0"/>
              </a:rPr>
              <a:t>C(n)=</a:t>
            </a:r>
            <a:endParaRPr lang="en-US" altLang="zh-CN" sz="2400" b="1" dirty="0"/>
          </a:p>
        </p:txBody>
      </p:sp>
      <p:sp>
        <p:nvSpPr>
          <p:cNvPr id="13" name="左大括号 8198"/>
          <p:cNvSpPr>
            <a:spLocks/>
          </p:cNvSpPr>
          <p:nvPr/>
        </p:nvSpPr>
        <p:spPr bwMode="auto">
          <a:xfrm>
            <a:off x="4091850" y="5207529"/>
            <a:ext cx="130224" cy="897120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4" name="文本框 8200"/>
          <p:cNvSpPr txBox="1">
            <a:spLocks noChangeArrowheads="1"/>
          </p:cNvSpPr>
          <p:nvPr/>
        </p:nvSpPr>
        <p:spPr bwMode="auto">
          <a:xfrm>
            <a:off x="4156962" y="5775647"/>
            <a:ext cx="31101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C(n-1</a:t>
            </a:r>
            <a:r>
              <a:rPr lang="en-US" altLang="zh-CN" sz="2400" b="1" dirty="0"/>
              <a:t>)+ </a:t>
            </a:r>
            <a:r>
              <a:rPr lang="en-US" altLang="zh-CN" sz="2400" b="1" dirty="0" smtClean="0"/>
              <a:t>C(n-2)      n&gt;2</a:t>
            </a:r>
            <a:endParaRPr lang="en-US" altLang="zh-CN" sz="2400" b="1" dirty="0"/>
          </a:p>
        </p:txBody>
      </p:sp>
      <p:sp>
        <p:nvSpPr>
          <p:cNvPr id="15" name="文本框 8199"/>
          <p:cNvSpPr txBox="1">
            <a:spLocks noChangeArrowheads="1"/>
          </p:cNvSpPr>
          <p:nvPr/>
        </p:nvSpPr>
        <p:spPr bwMode="auto">
          <a:xfrm>
            <a:off x="4193656" y="5050110"/>
            <a:ext cx="30700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1                             n=1</a:t>
            </a:r>
            <a:endParaRPr lang="en-US" altLang="zh-CN" sz="2400" b="1" dirty="0"/>
          </a:p>
        </p:txBody>
      </p:sp>
      <p:sp>
        <p:nvSpPr>
          <p:cNvPr id="16" name="文本框 8199"/>
          <p:cNvSpPr txBox="1">
            <a:spLocks noChangeArrowheads="1"/>
          </p:cNvSpPr>
          <p:nvPr/>
        </p:nvSpPr>
        <p:spPr bwMode="auto">
          <a:xfrm>
            <a:off x="4193656" y="5362067"/>
            <a:ext cx="30700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2</a:t>
            </a:r>
            <a:r>
              <a:rPr lang="en-US" altLang="zh-CN" sz="2400" b="1" dirty="0" smtClean="0"/>
              <a:t>                             n=2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83319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201041" y="6304235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补充内容：矩形覆盖问题</a:t>
            </a:r>
            <a:br>
              <a:rPr lang="zh-CN" altLang="en-US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31352" y="1124744"/>
            <a:ext cx="11089232" cy="511256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算法设计：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小矩形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2*n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的大矩形问题，划分为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小矩形覆盖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*(n-1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的大矩形和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矩形覆盖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n-2)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的大矩形两个子问题，逐步划分，直到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，或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</a:p>
          <a:p>
            <a:pPr marL="457200" lvl="1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递归求解两个子问题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合并子问题的解，得出原问题的解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课堂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练习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给出算法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伪代码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8197"/>
          <p:cNvSpPr txBox="1">
            <a:spLocks noChangeArrowheads="1"/>
          </p:cNvSpPr>
          <p:nvPr/>
        </p:nvSpPr>
        <p:spPr bwMode="auto">
          <a:xfrm>
            <a:off x="5519936" y="3969991"/>
            <a:ext cx="958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>
                <a:cs typeface="Times New Roman" panose="02020603050405020304" pitchFamily="18" charset="0"/>
              </a:rPr>
              <a:t>C(n)=</a:t>
            </a:r>
            <a:endParaRPr lang="en-US" altLang="zh-CN" sz="2400" b="1" dirty="0"/>
          </a:p>
        </p:txBody>
      </p:sp>
      <p:sp>
        <p:nvSpPr>
          <p:cNvPr id="6" name="左大括号 8198"/>
          <p:cNvSpPr>
            <a:spLocks/>
          </p:cNvSpPr>
          <p:nvPr/>
        </p:nvSpPr>
        <p:spPr bwMode="auto">
          <a:xfrm>
            <a:off x="6396106" y="3767369"/>
            <a:ext cx="130224" cy="897120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7" name="文本框 8200"/>
          <p:cNvSpPr txBox="1">
            <a:spLocks noChangeArrowheads="1"/>
          </p:cNvSpPr>
          <p:nvPr/>
        </p:nvSpPr>
        <p:spPr bwMode="auto">
          <a:xfrm>
            <a:off x="6461218" y="4335487"/>
            <a:ext cx="31101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C(n-1</a:t>
            </a:r>
            <a:r>
              <a:rPr lang="en-US" altLang="zh-CN" sz="2400" b="1" dirty="0"/>
              <a:t>)+ </a:t>
            </a:r>
            <a:r>
              <a:rPr lang="en-US" altLang="zh-CN" sz="2400" b="1" dirty="0" smtClean="0"/>
              <a:t>C(n-2)      n&gt;2</a:t>
            </a:r>
            <a:endParaRPr lang="en-US" altLang="zh-CN" sz="2400" b="1" dirty="0"/>
          </a:p>
        </p:txBody>
      </p:sp>
      <p:sp>
        <p:nvSpPr>
          <p:cNvPr id="8" name="文本框 8199"/>
          <p:cNvSpPr txBox="1">
            <a:spLocks noChangeArrowheads="1"/>
          </p:cNvSpPr>
          <p:nvPr/>
        </p:nvSpPr>
        <p:spPr bwMode="auto">
          <a:xfrm>
            <a:off x="6497912" y="3609950"/>
            <a:ext cx="30700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1                             n=1</a:t>
            </a:r>
            <a:endParaRPr lang="en-US" altLang="zh-CN" sz="2400" b="1" dirty="0"/>
          </a:p>
        </p:txBody>
      </p:sp>
      <p:sp>
        <p:nvSpPr>
          <p:cNvPr id="9" name="文本框 8199"/>
          <p:cNvSpPr txBox="1">
            <a:spLocks noChangeArrowheads="1"/>
          </p:cNvSpPr>
          <p:nvPr/>
        </p:nvSpPr>
        <p:spPr bwMode="auto">
          <a:xfrm>
            <a:off x="6497912" y="3921907"/>
            <a:ext cx="30700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2</a:t>
            </a:r>
            <a:r>
              <a:rPr lang="en-US" altLang="zh-CN" sz="2400" b="1" dirty="0" smtClean="0"/>
              <a:t>                             n=2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85444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201041" y="6304235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补充内容：矩形覆盖问题</a:t>
            </a:r>
            <a:br>
              <a:rPr lang="zh-CN" altLang="en-US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31352" y="1124744"/>
                <a:ext cx="11089232" cy="511256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Cover(n)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伪代码：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时间复杂度：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（递归树）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31352" y="1124744"/>
                <a:ext cx="11089232" cy="5112568"/>
              </a:xfrm>
              <a:blipFill rotWithShape="0">
                <a:blip r:embed="rId2"/>
                <a:stretch>
                  <a:fillRect l="-110" b="-6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6" y="1087821"/>
            <a:ext cx="9517364" cy="4968552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6600056" y="1700808"/>
            <a:ext cx="4778547" cy="3456384"/>
            <a:chOff x="3364625" y="2214142"/>
            <a:chExt cx="5019711" cy="3228916"/>
          </a:xfrm>
        </p:grpSpPr>
        <p:sp>
          <p:nvSpPr>
            <p:cNvPr id="60" name="矩形 59"/>
            <p:cNvSpPr/>
            <p:nvPr/>
          </p:nvSpPr>
          <p:spPr>
            <a:xfrm>
              <a:off x="5938300" y="2214142"/>
              <a:ext cx="64807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T(6)</a:t>
              </a:r>
              <a:endParaRPr lang="zh-CN" altLang="en-US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4915210" y="2934371"/>
              <a:ext cx="648072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/>
                <a:t>5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6954593" y="2934371"/>
              <a:ext cx="648072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63" name="直接箭头连接符 62"/>
            <p:cNvCxnSpPr>
              <a:stCxn id="60" idx="2"/>
              <a:endCxn id="61" idx="0"/>
            </p:cNvCxnSpPr>
            <p:nvPr/>
          </p:nvCxnSpPr>
          <p:spPr>
            <a:xfrm flipH="1">
              <a:off x="5239246" y="2574182"/>
              <a:ext cx="1023090" cy="3601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60" idx="2"/>
              <a:endCxn id="62" idx="0"/>
            </p:cNvCxnSpPr>
            <p:nvPr/>
          </p:nvCxnSpPr>
          <p:spPr>
            <a:xfrm>
              <a:off x="6262336" y="2574182"/>
              <a:ext cx="1016293" cy="3601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195375" y="3597042"/>
              <a:ext cx="648072" cy="3600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 smtClean="0"/>
                <a:t>4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414932" y="3636500"/>
              <a:ext cx="64807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6513452" y="3640450"/>
              <a:ext cx="64807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7701644" y="3634804"/>
              <a:ext cx="648072" cy="3600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T(2)</a:t>
              </a:r>
              <a:endParaRPr lang="zh-CN" altLang="en-US" dirty="0"/>
            </a:p>
          </p:txBody>
        </p:sp>
        <p:cxnSp>
          <p:nvCxnSpPr>
            <p:cNvPr id="69" name="直接箭头连接符 68"/>
            <p:cNvCxnSpPr>
              <a:stCxn id="61" idx="2"/>
              <a:endCxn id="65" idx="0"/>
            </p:cNvCxnSpPr>
            <p:nvPr/>
          </p:nvCxnSpPr>
          <p:spPr>
            <a:xfrm flipH="1">
              <a:off x="4519411" y="3294411"/>
              <a:ext cx="719835" cy="3026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1" idx="2"/>
              <a:endCxn id="66" idx="0"/>
            </p:cNvCxnSpPr>
            <p:nvPr/>
          </p:nvCxnSpPr>
          <p:spPr>
            <a:xfrm>
              <a:off x="5239246" y="3294411"/>
              <a:ext cx="499722" cy="342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62" idx="2"/>
              <a:endCxn id="67" idx="0"/>
            </p:cNvCxnSpPr>
            <p:nvPr/>
          </p:nvCxnSpPr>
          <p:spPr>
            <a:xfrm flipH="1">
              <a:off x="6837488" y="3294411"/>
              <a:ext cx="441141" cy="3460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62" idx="2"/>
              <a:endCxn id="68" idx="0"/>
            </p:cNvCxnSpPr>
            <p:nvPr/>
          </p:nvCxnSpPr>
          <p:spPr>
            <a:xfrm>
              <a:off x="7278629" y="3294411"/>
              <a:ext cx="747051" cy="3403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3510701" y="4324472"/>
              <a:ext cx="648071" cy="36003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 smtClean="0"/>
                <a:t>3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434294" y="4336078"/>
              <a:ext cx="648071" cy="3600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77" name="直接箭头连接符 76"/>
            <p:cNvCxnSpPr>
              <a:stCxn id="65" idx="2"/>
              <a:endCxn id="75" idx="0"/>
            </p:cNvCxnSpPr>
            <p:nvPr/>
          </p:nvCxnSpPr>
          <p:spPr>
            <a:xfrm flipH="1">
              <a:off x="3834738" y="3957082"/>
              <a:ext cx="684674" cy="3673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65" idx="2"/>
              <a:endCxn id="76" idx="0"/>
            </p:cNvCxnSpPr>
            <p:nvPr/>
          </p:nvCxnSpPr>
          <p:spPr>
            <a:xfrm>
              <a:off x="4519412" y="3957082"/>
              <a:ext cx="238919" cy="3789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5287284" y="4331574"/>
              <a:ext cx="648071" cy="3600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80" name="矩形 79"/>
            <p:cNvSpPr/>
            <p:nvPr/>
          </p:nvSpPr>
          <p:spPr>
            <a:xfrm>
              <a:off x="6873407" y="4336078"/>
              <a:ext cx="648071" cy="3600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81" name="直接箭头连接符 80"/>
            <p:cNvCxnSpPr>
              <a:stCxn id="66" idx="2"/>
              <a:endCxn id="79" idx="0"/>
            </p:cNvCxnSpPr>
            <p:nvPr/>
          </p:nvCxnSpPr>
          <p:spPr>
            <a:xfrm flipH="1">
              <a:off x="5611320" y="3996539"/>
              <a:ext cx="127649" cy="3350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66" idx="2"/>
              <a:endCxn id="83" idx="0"/>
            </p:cNvCxnSpPr>
            <p:nvPr/>
          </p:nvCxnSpPr>
          <p:spPr>
            <a:xfrm>
              <a:off x="5738969" y="3996539"/>
              <a:ext cx="680070" cy="3279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6095003" y="4324473"/>
              <a:ext cx="648071" cy="3600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85" name="直接箭头连接符 84"/>
            <p:cNvCxnSpPr>
              <a:stCxn id="67" idx="2"/>
              <a:endCxn id="80" idx="0"/>
            </p:cNvCxnSpPr>
            <p:nvPr/>
          </p:nvCxnSpPr>
          <p:spPr>
            <a:xfrm>
              <a:off x="6837488" y="4000490"/>
              <a:ext cx="359955" cy="335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67" idx="2"/>
              <a:endCxn id="87" idx="0"/>
            </p:cNvCxnSpPr>
            <p:nvPr/>
          </p:nvCxnSpPr>
          <p:spPr>
            <a:xfrm>
              <a:off x="6837488" y="4000490"/>
              <a:ext cx="1222813" cy="3279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7736265" y="4328408"/>
              <a:ext cx="648071" cy="3600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3364625" y="5083019"/>
              <a:ext cx="648071" cy="3600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/>
                <a:t>2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cxnSp>
          <p:nvCxnSpPr>
            <p:cNvPr id="92" name="直接箭头连接符 91"/>
            <p:cNvCxnSpPr>
              <a:stCxn id="75" idx="2"/>
              <a:endCxn id="91" idx="0"/>
            </p:cNvCxnSpPr>
            <p:nvPr/>
          </p:nvCxnSpPr>
          <p:spPr>
            <a:xfrm flipH="1">
              <a:off x="3688661" y="4684511"/>
              <a:ext cx="146077" cy="3985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75" idx="2"/>
              <a:endCxn id="94" idx="0"/>
            </p:cNvCxnSpPr>
            <p:nvPr/>
          </p:nvCxnSpPr>
          <p:spPr>
            <a:xfrm>
              <a:off x="3834738" y="4684511"/>
              <a:ext cx="756437" cy="3985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/>
            <p:cNvSpPr/>
            <p:nvPr/>
          </p:nvSpPr>
          <p:spPr>
            <a:xfrm>
              <a:off x="4267138" y="5083019"/>
              <a:ext cx="648071" cy="3600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T(</a:t>
              </a:r>
              <a:r>
                <a:rPr lang="en-US" altLang="zh-CN" sz="1600" dirty="0"/>
                <a:t>1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92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补充内容：矩形覆盖问题</a:t>
            </a:r>
            <a:br>
              <a:rPr lang="zh-CN" altLang="en-US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作业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将算法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Cover(n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修改为非递归算法（迭代）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86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436689"/>
            <a:ext cx="8165976" cy="438921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</a:t>
            </a:r>
            <a:r>
              <a:rPr lang="zh-CN" altLang="en-US" dirty="0" smtClean="0"/>
              <a:t>章 分治法 小结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分治法一般步骤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139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340768"/>
            <a:ext cx="9392380" cy="504840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一、分治法</a:t>
            </a:r>
            <a:r>
              <a:rPr lang="zh-CN" altLang="en-US" dirty="0" smtClean="0"/>
              <a:t>的基本思想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一般步骤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011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作业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altLang="zh-CN" dirty="0" smtClean="0"/>
          </a:p>
          <a:p>
            <a:r>
              <a:rPr lang="zh-CN" altLang="en-US" dirty="0" smtClean="0"/>
              <a:t>用分治法求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小</a:t>
            </a:r>
            <a:r>
              <a:rPr lang="zh-CN" altLang="en-US" dirty="0" smtClean="0"/>
              <a:t>元素。要求给出伪代码，并选用一种编程语言实现。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91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第三章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0172700" y="6484941"/>
            <a:ext cx="495300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6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一、分治法</a:t>
            </a:r>
            <a:r>
              <a:rPr lang="zh-CN" altLang="en-US" dirty="0" smtClean="0"/>
              <a:t>的基本思想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/>
              <a:t>分</a:t>
            </a:r>
            <a:r>
              <a:rPr lang="zh-CN" altLang="en-US" sz="2400" b="1" dirty="0"/>
              <a:t>治法所能解决的问题一般具有以下几个</a:t>
            </a:r>
            <a:r>
              <a:rPr lang="zh-CN" altLang="en-US" sz="2400" b="1" dirty="0" smtClean="0"/>
              <a:t>特征</a:t>
            </a:r>
            <a:endParaRPr lang="en-US" altLang="zh-CN" sz="2400" b="1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b="1" dirty="0"/>
              <a:t>原</a:t>
            </a:r>
            <a:r>
              <a:rPr lang="zh-CN" altLang="en-US" sz="2400" b="1" dirty="0" smtClean="0"/>
              <a:t>问题</a:t>
            </a:r>
            <a:r>
              <a:rPr lang="zh-CN" altLang="en-US" sz="2400" b="1" dirty="0"/>
              <a:t>的规模缩小到一定的程度就可以容易地解决； </a:t>
            </a: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b="1" dirty="0"/>
              <a:t>原</a:t>
            </a:r>
            <a:r>
              <a:rPr lang="zh-CN" altLang="en-US" sz="2400" b="1" dirty="0" smtClean="0"/>
              <a:t>问题</a:t>
            </a:r>
            <a:r>
              <a:rPr lang="zh-CN" altLang="en-US" sz="2400" b="1" dirty="0"/>
              <a:t>可以分解为若干个规模较小的相同</a:t>
            </a:r>
            <a:r>
              <a:rPr lang="zh-CN" altLang="en-US" sz="2400" b="1" dirty="0" smtClean="0"/>
              <a:t>问题（子问题规模尽量一致）； </a:t>
            </a:r>
            <a:endParaRPr lang="zh-CN" altLang="en-US" sz="2400" b="1" dirty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b="1" dirty="0" smtClean="0"/>
              <a:t>利用原问题</a:t>
            </a:r>
            <a:r>
              <a:rPr lang="zh-CN" altLang="en-US" sz="2400" b="1" dirty="0"/>
              <a:t>分解出的子问题的解可以合并</a:t>
            </a:r>
            <a:r>
              <a:rPr lang="zh-CN" altLang="en-US" sz="2400" b="1" dirty="0" smtClean="0"/>
              <a:t>为原问题</a:t>
            </a:r>
            <a:r>
              <a:rPr lang="zh-CN" altLang="en-US" sz="2400" b="1" dirty="0"/>
              <a:t>的解； </a:t>
            </a: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b="1" dirty="0"/>
              <a:t>原</a:t>
            </a:r>
            <a:r>
              <a:rPr lang="zh-CN" altLang="en-US" sz="2400" b="1" dirty="0" smtClean="0"/>
              <a:t>问题</a:t>
            </a:r>
            <a:r>
              <a:rPr lang="zh-CN" altLang="en-US" sz="2400" b="1" dirty="0"/>
              <a:t>所分解出的各个子问题是相互独立的</a:t>
            </a:r>
            <a:r>
              <a:rPr lang="zh-CN" altLang="en-US" sz="2400" b="1" dirty="0" smtClean="0"/>
              <a:t>，即子</a:t>
            </a:r>
            <a:r>
              <a:rPr lang="zh-CN" altLang="en-US" sz="2400" b="1" dirty="0"/>
              <a:t>问题之间不包含公共的子问题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1199456" y="4437112"/>
            <a:ext cx="1095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兵法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：分割包围，各个击破，最后</a:t>
            </a:r>
            <a:r>
              <a:rPr lang="zh-CN" altLang="en-US" sz="2800" b="1" dirty="0">
                <a:solidFill>
                  <a:srgbClr val="FF0000"/>
                </a:solidFill>
              </a:rPr>
              <a:t>合围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。兵力不足取得胜利的策略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9456" y="5166201"/>
            <a:ext cx="9533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淮海战役中的重要策略，助我军取得</a:t>
            </a:r>
            <a:r>
              <a:rPr lang="en-US" altLang="zh-CN" sz="2800" b="1" dirty="0">
                <a:solidFill>
                  <a:srgbClr val="FF0000"/>
                </a:solidFill>
              </a:rPr>
              <a:t>60</a:t>
            </a:r>
            <a:r>
              <a:rPr lang="zh-CN" altLang="en-US" sz="2800" b="1" dirty="0">
                <a:solidFill>
                  <a:srgbClr val="FF0000"/>
                </a:solidFill>
              </a:rPr>
              <a:t>万歼灭</a:t>
            </a:r>
            <a:r>
              <a:rPr lang="en-US" altLang="zh-CN" sz="2800" b="1" dirty="0">
                <a:solidFill>
                  <a:srgbClr val="FF0000"/>
                </a:solidFill>
              </a:rPr>
              <a:t>80</a:t>
            </a:r>
            <a:r>
              <a:rPr lang="zh-CN" altLang="en-US" sz="2800" b="1" dirty="0">
                <a:solidFill>
                  <a:srgbClr val="FF0000"/>
                </a:solidFill>
              </a:rPr>
              <a:t>万的胜利。</a:t>
            </a:r>
          </a:p>
        </p:txBody>
      </p:sp>
    </p:spTree>
    <p:extLst>
      <p:ext uri="{BB962C8B-B14F-4D97-AF65-F5344CB8AC3E}">
        <p14:creationId xmlns:p14="http://schemas.microsoft.com/office/powerpoint/2010/main" val="19941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一、分治法</a:t>
            </a:r>
            <a:r>
              <a:rPr lang="zh-CN" altLang="en-US" dirty="0" smtClean="0"/>
              <a:t>的基本思想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/>
              <a:t>分治法求解的基本算法框架：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916832"/>
            <a:ext cx="8472242" cy="41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二、二分</a:t>
            </a:r>
            <a:r>
              <a:rPr lang="zh-CN" altLang="en-US" dirty="0" smtClean="0"/>
              <a:t>搜索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问题描述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：在给定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已排序好的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元素（升序）（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a[1:n]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）中找出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一特定元素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思路：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个元素分成大致相同的两半，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取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a[n/2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比较；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x=a[n/2]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则，则找到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，算法终止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≤a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[n/2]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，则只要在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的左半部继续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搜索（递归）；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x&gt;a[n/2]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则只要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的右半部继续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搜索（递归）。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itchFamily="2" charset="2"/>
              <a:buChar char="n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6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二、二分</a:t>
            </a:r>
            <a:r>
              <a:rPr lang="zh-CN" altLang="en-US" dirty="0" smtClean="0"/>
              <a:t>搜索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Binary_Search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a,left,right,x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伪代码：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itchFamily="2" charset="2"/>
              <a:buChar char="n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9532358" y="1029856"/>
            <a:ext cx="1388177" cy="576064"/>
          </a:xfrm>
          <a:prstGeom prst="wedgeRoundRectCallout">
            <a:avLst>
              <a:gd name="adj1" fmla="val 5446"/>
              <a:gd name="adj2" fmla="val 10637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C++</a:t>
            </a:r>
            <a:r>
              <a:rPr lang="zh-CN" altLang="en-US" sz="2400" dirty="0" smtClean="0"/>
              <a:t>实现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8" y="980728"/>
            <a:ext cx="9186689" cy="5803489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5025353" y="992702"/>
            <a:ext cx="3528392" cy="522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哪种表示更容易理解？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50" y="1905914"/>
            <a:ext cx="6950498" cy="421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8C0E1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9460</TotalTime>
  <Words>2423</Words>
  <Application>Microsoft Office PowerPoint</Application>
  <PresentationFormat>宽屏</PresentationFormat>
  <Paragraphs>768</Paragraphs>
  <Slides>51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华文行楷</vt:lpstr>
      <vt:lpstr>华文细黑</vt:lpstr>
      <vt:lpstr>宋体</vt:lpstr>
      <vt:lpstr>微软雅黑 Light</vt:lpstr>
      <vt:lpstr>Arial</vt:lpstr>
      <vt:lpstr>Calibri</vt:lpstr>
      <vt:lpstr>Cambria Math</vt:lpstr>
      <vt:lpstr>Times New Roman</vt:lpstr>
      <vt:lpstr>Wingdings</vt:lpstr>
      <vt:lpstr>Office Theme</vt:lpstr>
      <vt:lpstr>Slide 2: Text Only</vt:lpstr>
      <vt:lpstr>计算机 .算法设计与分析基础 Computer Algorithms Design &amp; Analysis 第三章 分治法 </vt:lpstr>
      <vt:lpstr>第三章 分治法</vt:lpstr>
      <vt:lpstr>第三章 分治法</vt:lpstr>
      <vt:lpstr>一、分治法的基本思想</vt:lpstr>
      <vt:lpstr>一、分治法的基本思想</vt:lpstr>
      <vt:lpstr>一、分治法的基本思想</vt:lpstr>
      <vt:lpstr>一、分治法的基本思想</vt:lpstr>
      <vt:lpstr>二、二分搜索算法</vt:lpstr>
      <vt:lpstr>二、二分搜索算法</vt:lpstr>
      <vt:lpstr>二、二分搜索算法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三、归并排序算法</vt:lpstr>
      <vt:lpstr>四、大整数乘法 </vt:lpstr>
      <vt:lpstr>四、大整数乘法 </vt:lpstr>
      <vt:lpstr>四、大整数乘法 </vt:lpstr>
      <vt:lpstr>四、大整数乘法 </vt:lpstr>
      <vt:lpstr>四、大整数乘法 </vt:lpstr>
      <vt:lpstr>四、大整数乘法 </vt:lpstr>
      <vt:lpstr>五、Strassen矩阵乘法  </vt:lpstr>
      <vt:lpstr>五、Strassen矩阵乘法  </vt:lpstr>
      <vt:lpstr>五、Strassen矩阵乘法  </vt:lpstr>
      <vt:lpstr>五、Strassen矩阵乘法  </vt:lpstr>
      <vt:lpstr>五、Strassen矩阵乘法  </vt:lpstr>
      <vt:lpstr>五、Strassen矩阵乘法  </vt:lpstr>
      <vt:lpstr>五、Strassen矩阵乘法  </vt:lpstr>
      <vt:lpstr>补充内容：矩形覆盖问题  </vt:lpstr>
      <vt:lpstr>补充内容：矩形覆盖问题  </vt:lpstr>
      <vt:lpstr>补充内容：矩形覆盖问题  </vt:lpstr>
      <vt:lpstr>补充内容：矩形覆盖问题  </vt:lpstr>
      <vt:lpstr>补充内容：矩形覆盖问题  </vt:lpstr>
      <vt:lpstr>第三章 分治法 小结</vt:lpstr>
      <vt:lpstr>作业</vt:lpstr>
      <vt:lpstr>第三章 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wendy.gallagher</dc:creator>
  <cp:lastModifiedBy>XU</cp:lastModifiedBy>
  <cp:revision>1147</cp:revision>
  <dcterms:created xsi:type="dcterms:W3CDTF">2011-10-31T13:04:17Z</dcterms:created>
  <dcterms:modified xsi:type="dcterms:W3CDTF">2024-03-19T11:26:17Z</dcterms:modified>
</cp:coreProperties>
</file>